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672"/>
    <p:restoredTop sz="94675"/>
  </p:normalViewPr>
  <p:slideViewPr>
    <p:cSldViewPr snapToGrid="0" snapToObjects="1">
      <p:cViewPr>
        <p:scale>
          <a:sx n="62" d="100"/>
          <a:sy n="62" d="100"/>
        </p:scale>
        <p:origin x="1576" y="7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501AE1-8C65-6B49-AEF5-84828A445262}" type="datetimeFigureOut">
              <a:rPr lang="en-US" smtClean="0"/>
              <a:t>6/22/18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A281F9-4D28-D948-A255-E11C7A2A7905}" type="slidenum">
              <a:rPr lang="en-US" smtClean="0"/>
              <a:t>‹#›</a:t>
            </a:fld>
            <a:endParaRPr lang="en-US"/>
          </a:p>
        </p:txBody>
      </p:sp>
    </p:spTree>
    <p:extLst>
      <p:ext uri="{BB962C8B-B14F-4D97-AF65-F5344CB8AC3E}">
        <p14:creationId xmlns:p14="http://schemas.microsoft.com/office/powerpoint/2010/main" val="193104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key benefits:</a:t>
            </a:r>
          </a:p>
          <a:p>
            <a:pPr marL="171450" indent="-171450">
              <a:buFontTx/>
              <a:buChar char="-"/>
            </a:pPr>
            <a:r>
              <a:rPr lang="en-US" sz="1200" kern="1200" dirty="0" smtClean="0">
                <a:solidFill>
                  <a:schemeClr val="tx1"/>
                </a:solidFill>
                <a:effectLst/>
                <a:latin typeface="+mn-lt"/>
                <a:ea typeface="+mn-ea"/>
                <a:cs typeface="+mn-cs"/>
              </a:rPr>
              <a:t>Animal feed can actually be grown in arid regions with dramatically less water (99%)</a:t>
            </a:r>
          </a:p>
          <a:p>
            <a:pPr marL="171450" indent="-171450">
              <a:buFontTx/>
              <a:buChar char="-"/>
            </a:pPr>
            <a:r>
              <a:rPr lang="en-US" sz="1200" kern="1200" baseline="0" dirty="0" smtClean="0">
                <a:solidFill>
                  <a:schemeClr val="tx1"/>
                </a:solidFill>
                <a:effectLst/>
                <a:latin typeface="+mn-lt"/>
                <a:ea typeface="+mn-ea"/>
                <a:cs typeface="+mn-cs"/>
              </a:rPr>
              <a:t>Animal feeds can be grown on a tenth of the land required for traditional animal crops and a fifth of the costs</a:t>
            </a:r>
          </a:p>
          <a:p>
            <a:pPr marL="171450" indent="-171450">
              <a:buFontTx/>
              <a:buChar char="-"/>
            </a:pPr>
            <a:r>
              <a:rPr lang="en-US" sz="1200" kern="1200" baseline="0" dirty="0" smtClean="0">
                <a:solidFill>
                  <a:schemeClr val="tx1"/>
                </a:solidFill>
                <a:effectLst/>
                <a:latin typeface="+mn-lt"/>
                <a:ea typeface="+mn-ea"/>
                <a:cs typeface="+mn-cs"/>
              </a:rPr>
              <a:t>At scale, this could transform productivity, affordability and sustainability of this growing $150bn market</a:t>
            </a:r>
          </a:p>
          <a:p>
            <a:pPr marL="171450" indent="-171450">
              <a:buFontTx/>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real</a:t>
            </a:r>
            <a:r>
              <a:rPr lang="en-US" sz="1200" kern="1200" baseline="0" dirty="0" smtClean="0">
                <a:solidFill>
                  <a:schemeClr val="tx1"/>
                </a:solidFill>
                <a:effectLst/>
                <a:latin typeface="+mn-lt"/>
                <a:ea typeface="+mn-ea"/>
                <a:cs typeface="+mn-cs"/>
              </a:rPr>
              <a:t> example which shows </a:t>
            </a:r>
            <a:r>
              <a:rPr lang="en-US" sz="1200" kern="1200" baseline="0" smtClean="0">
                <a:solidFill>
                  <a:schemeClr val="tx1"/>
                </a:solidFill>
                <a:effectLst/>
                <a:latin typeface="+mn-lt"/>
                <a:ea typeface="+mn-ea"/>
                <a:cs typeface="+mn-cs"/>
              </a:rPr>
              <a:t>the potential: </a:t>
            </a:r>
            <a:r>
              <a:rPr lang="en-US" sz="1200" kern="1200" smtClean="0">
                <a:solidFill>
                  <a:schemeClr val="tx1"/>
                </a:solidFill>
                <a:effectLst/>
                <a:latin typeface="+mn-lt"/>
                <a:ea typeface="+mn-ea"/>
                <a:cs typeface="+mn-cs"/>
              </a:rPr>
              <a:t>In </a:t>
            </a:r>
            <a:r>
              <a:rPr lang="en-US" sz="1200" kern="1200" dirty="0" smtClean="0">
                <a:solidFill>
                  <a:schemeClr val="tx1"/>
                </a:solidFill>
                <a:effectLst/>
                <a:latin typeface="+mn-lt"/>
                <a:ea typeface="+mn-ea"/>
                <a:cs typeface="+mn-cs"/>
              </a:rPr>
              <a:t>Saudi Arabia, alfalfa crops used to be grown as feed inputs for their local dairy industry. In 2016, the Saudi Arabian government decided it would no longer grow these crops locally due to depleting aquifers and restricted water supply due to climate change. Instead, it would import 825,000 tons of alfalfa hay per year, the equivalent production of around 82,500 hectares of land. It is hoped, </a:t>
            </a:r>
            <a:r>
              <a:rPr lang="en-US" sz="1200" kern="1200" dirty="0" err="1" smtClean="0">
                <a:solidFill>
                  <a:schemeClr val="tx1"/>
                </a:solidFill>
                <a:effectLst/>
                <a:latin typeface="+mn-lt"/>
                <a:ea typeface="+mn-ea"/>
                <a:cs typeface="+mn-cs"/>
              </a:rPr>
              <a:t>DryGro</a:t>
            </a:r>
            <a:r>
              <a:rPr lang="en-US" sz="1200" kern="1200" dirty="0" smtClean="0">
                <a:solidFill>
                  <a:schemeClr val="tx1"/>
                </a:solidFill>
                <a:effectLst/>
                <a:latin typeface="+mn-lt"/>
                <a:ea typeface="+mn-ea"/>
                <a:cs typeface="+mn-cs"/>
              </a:rPr>
              <a:t> technology could produce a similar amount of feed using one tenth of the land.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A992C1D-2BFA-4AF9-ACBF-EB79A88E7C43}" type="slidenum">
              <a:rPr lang="en-GB" smtClean="0"/>
              <a:t>1</a:t>
            </a:fld>
            <a:endParaRPr lang="en-GB"/>
          </a:p>
        </p:txBody>
      </p:sp>
    </p:spTree>
    <p:extLst>
      <p:ext uri="{BB962C8B-B14F-4D97-AF65-F5344CB8AC3E}">
        <p14:creationId xmlns:p14="http://schemas.microsoft.com/office/powerpoint/2010/main" val="175899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6/22/18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231542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6/22/18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749102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6/22/18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615519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mp; Images">
    <p:spTree>
      <p:nvGrpSpPr>
        <p:cNvPr id="1" name=""/>
        <p:cNvGrpSpPr/>
        <p:nvPr/>
      </p:nvGrpSpPr>
      <p:grpSpPr>
        <a:xfrm>
          <a:off x="0" y="0"/>
          <a:ext cx="0" cy="0"/>
          <a:chOff x="0" y="0"/>
          <a:chExt cx="0" cy="0"/>
        </a:xfrm>
      </p:grpSpPr>
      <p:sp>
        <p:nvSpPr>
          <p:cNvPr id="7" name="Picture Placeholder 24"/>
          <p:cNvSpPr>
            <a:spLocks noGrp="1"/>
          </p:cNvSpPr>
          <p:nvPr>
            <p:ph type="pic" sz="quarter" idx="16"/>
          </p:nvPr>
        </p:nvSpPr>
        <p:spPr>
          <a:xfrm>
            <a:off x="4463819" y="1196753"/>
            <a:ext cx="3360373" cy="4176465"/>
          </a:xfrm>
          <a:prstGeom prst="round2DiagRect">
            <a:avLst/>
          </a:prstGeom>
        </p:spPr>
        <p:txBody>
          <a:bodyPr/>
          <a:lstStyle>
            <a:lvl1pPr marL="0" indent="0">
              <a:buNone/>
              <a:defRPr sz="2133"/>
            </a:lvl1pPr>
          </a:lstStyle>
          <a:p>
            <a:endParaRPr lang="en-GB"/>
          </a:p>
        </p:txBody>
      </p:sp>
      <p:sp>
        <p:nvSpPr>
          <p:cNvPr id="9" name="Picture Placeholder 24"/>
          <p:cNvSpPr>
            <a:spLocks noGrp="1"/>
          </p:cNvSpPr>
          <p:nvPr>
            <p:ph type="pic" sz="quarter" idx="17"/>
          </p:nvPr>
        </p:nvSpPr>
        <p:spPr>
          <a:xfrm>
            <a:off x="8208236" y="1196753"/>
            <a:ext cx="3360373" cy="4176465"/>
          </a:xfrm>
          <a:prstGeom prst="round2DiagRect">
            <a:avLst>
              <a:gd name="adj1" fmla="val 0"/>
              <a:gd name="adj2" fmla="val 18487"/>
            </a:avLst>
          </a:prstGeom>
        </p:spPr>
        <p:txBody>
          <a:bodyPr/>
          <a:lstStyle>
            <a:lvl1pPr marL="0" indent="0">
              <a:buNone/>
              <a:defRPr sz="2133"/>
            </a:lvl1pPr>
          </a:lstStyle>
          <a:p>
            <a:endParaRPr lang="en-GB"/>
          </a:p>
        </p:txBody>
      </p:sp>
      <p:sp>
        <p:nvSpPr>
          <p:cNvPr id="8" name="Text Placeholder 2"/>
          <p:cNvSpPr>
            <a:spLocks noGrp="1"/>
          </p:cNvSpPr>
          <p:nvPr>
            <p:ph type="body" sz="quarter" idx="18" hasCustomPrompt="1"/>
          </p:nvPr>
        </p:nvSpPr>
        <p:spPr>
          <a:xfrm>
            <a:off x="623395" y="541719"/>
            <a:ext cx="3456383" cy="432048"/>
          </a:xfrm>
          <a:prstGeom prst="rect">
            <a:avLst/>
          </a:prstGeom>
        </p:spPr>
        <p:txBody>
          <a:bodyPr/>
          <a:lstStyle>
            <a:lvl1pPr marL="0" indent="0">
              <a:buNone/>
              <a:defRPr sz="4000">
                <a:solidFill>
                  <a:schemeClr val="tx2"/>
                </a:solidFill>
              </a:defRPr>
            </a:lvl1pPr>
          </a:lstStyle>
          <a:p>
            <a:pPr lvl="0"/>
            <a:r>
              <a:rPr lang="en-GB"/>
              <a:t>Title</a:t>
            </a:r>
          </a:p>
        </p:txBody>
      </p:sp>
      <p:sp>
        <p:nvSpPr>
          <p:cNvPr id="10" name="Text Placeholder 4"/>
          <p:cNvSpPr>
            <a:spLocks noGrp="1"/>
          </p:cNvSpPr>
          <p:nvPr>
            <p:ph type="body" sz="quarter" idx="19" hasCustomPrompt="1"/>
          </p:nvPr>
        </p:nvSpPr>
        <p:spPr>
          <a:xfrm>
            <a:off x="623395" y="1196977"/>
            <a:ext cx="3456383" cy="4176713"/>
          </a:xfrm>
          <a:prstGeom prst="rect">
            <a:avLst/>
          </a:prstGeom>
        </p:spPr>
        <p:txBody>
          <a:bodyPr/>
          <a:lstStyle>
            <a:lvl1pPr marL="0" indent="-239994">
              <a:lnSpc>
                <a:spcPct val="114000"/>
              </a:lnSpc>
              <a:buClr>
                <a:schemeClr val="tx2"/>
              </a:buClr>
              <a:buFont typeface="Arial" pitchFamily="34" charset="0"/>
              <a:buChar char="•"/>
              <a:defRPr sz="2667">
                <a:solidFill>
                  <a:schemeClr val="tx1"/>
                </a:solidFill>
              </a:defRPr>
            </a:lvl1pPr>
            <a:lvl2pPr marL="863978" indent="-239994">
              <a:lnSpc>
                <a:spcPct val="113000"/>
              </a:lnSpc>
              <a:buClr>
                <a:schemeClr val="tx2"/>
              </a:buClr>
              <a:buFont typeface="Arial" pitchFamily="34" charset="0"/>
              <a:buChar char="•"/>
              <a:defRPr sz="2667"/>
            </a:lvl2pPr>
            <a:lvl3pPr marL="1523962" indent="-239994">
              <a:lnSpc>
                <a:spcPct val="113000"/>
              </a:lnSpc>
              <a:buClr>
                <a:schemeClr val="tx2"/>
              </a:buClr>
              <a:buFont typeface="Arial" pitchFamily="34" charset="0"/>
              <a:buChar char="•"/>
              <a:defRPr sz="2667"/>
            </a:lvl3pPr>
            <a:lvl4pPr marL="2133547" indent="-239994">
              <a:lnSpc>
                <a:spcPct val="113000"/>
              </a:lnSpc>
              <a:buClr>
                <a:schemeClr val="tx2"/>
              </a:buClr>
              <a:buFont typeface="Arial" pitchFamily="34" charset="0"/>
              <a:buChar char="•"/>
              <a:defRPr sz="2667" baseline="0"/>
            </a:lvl4pPr>
          </a:lstStyle>
          <a:p>
            <a:pPr lvl="0"/>
            <a:r>
              <a:rPr lang="en-GB" sz="2667"/>
              <a:t>Text Here</a:t>
            </a:r>
          </a:p>
          <a:p>
            <a:pPr lvl="1"/>
            <a:r>
              <a:rPr lang="en-GB"/>
              <a:t>Text Here</a:t>
            </a:r>
          </a:p>
          <a:p>
            <a:pPr lvl="2"/>
            <a:r>
              <a:rPr lang="en-GB"/>
              <a:t>Text Here</a:t>
            </a:r>
          </a:p>
          <a:p>
            <a:pPr lvl="3"/>
            <a:r>
              <a:rPr lang="en-GB"/>
              <a:t>Text Here</a:t>
            </a:r>
          </a:p>
        </p:txBody>
      </p:sp>
      <p:pic>
        <p:nvPicPr>
          <p:cNvPr id="12" name="Picture 2" descr="F:\Birmingham\MSU\Creative Services\DG EAC Framework jobs\EIT\2014 EIT re-brand\Brand elements examples\Mock-ups\Examples\Powerpoint Template\Old\Graphic_element.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 t="63474" r="-26313"/>
          <a:stretch/>
        </p:blipFill>
        <p:spPr bwMode="auto">
          <a:xfrm>
            <a:off x="8782128" y="1"/>
            <a:ext cx="3554565" cy="102788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13" descr="Climate_KIC_horizontal_logo_cmyk.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3326" y="5604318"/>
            <a:ext cx="2736601" cy="847143"/>
          </a:xfrm>
          <a:prstGeom prst="rect">
            <a:avLst/>
          </a:prstGeom>
        </p:spPr>
      </p:pic>
    </p:spTree>
    <p:extLst>
      <p:ext uri="{BB962C8B-B14F-4D97-AF65-F5344CB8AC3E}">
        <p14:creationId xmlns:p14="http://schemas.microsoft.com/office/powerpoint/2010/main" val="572239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B3A233-72CE-7547-B504-5B7BA727B6A8}" type="datetimeFigureOut">
              <a:rPr lang="en-US" smtClean="0"/>
              <a:t>6/22/18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293941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B3A233-72CE-7547-B504-5B7BA727B6A8}" type="datetimeFigureOut">
              <a:rPr lang="en-US" smtClean="0"/>
              <a:t>6/22/18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06631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B3A233-72CE-7547-B504-5B7BA727B6A8}" type="datetimeFigureOut">
              <a:rPr lang="en-US" smtClean="0"/>
              <a:t>6/22/18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862835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B3A233-72CE-7547-B504-5B7BA727B6A8}" type="datetimeFigureOut">
              <a:rPr lang="en-US" smtClean="0"/>
              <a:t>6/22/18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868378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B3A233-72CE-7547-B504-5B7BA727B6A8}" type="datetimeFigureOut">
              <a:rPr lang="en-US" smtClean="0"/>
              <a:t>6/22/18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327697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B3A233-72CE-7547-B504-5B7BA727B6A8}" type="datetimeFigureOut">
              <a:rPr lang="en-US" smtClean="0"/>
              <a:t>6/22/18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08567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B3A233-72CE-7547-B504-5B7BA727B6A8}" type="datetimeFigureOut">
              <a:rPr lang="en-US" smtClean="0"/>
              <a:t>6/22/18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1472204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B3A233-72CE-7547-B504-5B7BA727B6A8}" type="datetimeFigureOut">
              <a:rPr lang="en-US" smtClean="0"/>
              <a:t>6/22/18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0B4FA-630F-4841-841C-2B315ABB9770}" type="slidenum">
              <a:rPr lang="en-US" smtClean="0"/>
              <a:t>‹#›</a:t>
            </a:fld>
            <a:endParaRPr lang="en-US"/>
          </a:p>
        </p:txBody>
      </p:sp>
    </p:spTree>
    <p:extLst>
      <p:ext uri="{BB962C8B-B14F-4D97-AF65-F5344CB8AC3E}">
        <p14:creationId xmlns:p14="http://schemas.microsoft.com/office/powerpoint/2010/main" val="395264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B3A233-72CE-7547-B504-5B7BA727B6A8}" type="datetimeFigureOut">
              <a:rPr lang="en-US" smtClean="0"/>
              <a:t>6/22/18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0B4FA-630F-4841-841C-2B315ABB9770}" type="slidenum">
              <a:rPr lang="en-US" smtClean="0"/>
              <a:t>‹#›</a:t>
            </a:fld>
            <a:endParaRPr lang="en-US"/>
          </a:p>
        </p:txBody>
      </p:sp>
    </p:spTree>
    <p:extLst>
      <p:ext uri="{BB962C8B-B14F-4D97-AF65-F5344CB8AC3E}">
        <p14:creationId xmlns:p14="http://schemas.microsoft.com/office/powerpoint/2010/main" val="366850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hyperlink" Target="http://www.agrisource.org/" TargetMode="External"/><Relationship Id="rId5" Type="http://schemas.openxmlformats.org/officeDocument/2006/relationships/image" Target="../media/image4.jpg"/><Relationship Id="rId6" Type="http://schemas.openxmlformats.org/officeDocument/2006/relationships/image" Target="../media/image5.png"/><Relationship Id="rId7" Type="http://schemas.openxmlformats.org/officeDocument/2006/relationships/image" Target="../media/image6.jpeg"/><Relationship Id="rId8" Type="http://schemas.openxmlformats.org/officeDocument/2006/relationships/image" Target="../media/image7.jp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81949" y="1143001"/>
            <a:ext cx="2824429" cy="1251630"/>
          </a:xfrm>
          <a:prstGeom prst="rect">
            <a:avLst/>
          </a:prstGeom>
        </p:spPr>
      </p:pic>
      <p:sp>
        <p:nvSpPr>
          <p:cNvPr id="4" name="Text Placeholder 3"/>
          <p:cNvSpPr>
            <a:spLocks noGrp="1"/>
          </p:cNvSpPr>
          <p:nvPr>
            <p:ph type="body" sz="quarter" idx="18"/>
          </p:nvPr>
        </p:nvSpPr>
        <p:spPr>
          <a:xfrm>
            <a:off x="623395" y="541719"/>
            <a:ext cx="10177128" cy="198983"/>
          </a:xfrm>
        </p:spPr>
        <p:txBody>
          <a:bodyPr>
            <a:noAutofit/>
          </a:bodyPr>
          <a:lstStyle/>
          <a:p>
            <a:r>
              <a:rPr lang="en-GB" sz="3200" dirty="0" smtClean="0">
                <a:latin typeface="Titillium" charset="0"/>
                <a:ea typeface="Titillium" charset="0"/>
                <a:cs typeface="Titillium" charset="0"/>
              </a:rPr>
              <a:t>AGRISOURCE - OPEN INNOVATION PLATFORM</a:t>
            </a:r>
            <a:endParaRPr lang="en-GB" sz="3200" dirty="0">
              <a:latin typeface="Titillium" charset="0"/>
              <a:ea typeface="Titillium" charset="0"/>
              <a:cs typeface="Titillium" charset="0"/>
            </a:endParaRPr>
          </a:p>
          <a:p>
            <a:endParaRPr lang="en-GB" dirty="0">
              <a:latin typeface="Titillium" charset="0"/>
              <a:ea typeface="Titillium" charset="0"/>
              <a:cs typeface="Titillium" charset="0"/>
            </a:endParaRPr>
          </a:p>
        </p:txBody>
      </p:sp>
      <p:sp>
        <p:nvSpPr>
          <p:cNvPr id="6" name="Text Placeholder 4"/>
          <p:cNvSpPr>
            <a:spLocks noGrp="1"/>
          </p:cNvSpPr>
          <p:nvPr>
            <p:ph type="body" sz="quarter" idx="19"/>
          </p:nvPr>
        </p:nvSpPr>
        <p:spPr>
          <a:xfrm>
            <a:off x="623394" y="1196977"/>
            <a:ext cx="8104970" cy="4268641"/>
          </a:xfrm>
        </p:spPr>
        <p:txBody>
          <a:bodyPr anchor="t">
            <a:noAutofit/>
          </a:bodyPr>
          <a:lstStyle/>
          <a:p>
            <a:pPr indent="0">
              <a:buNone/>
            </a:pPr>
            <a:r>
              <a:rPr lang="en-US" sz="1600" dirty="0" smtClean="0">
                <a:latin typeface="Titillium" charset="0"/>
                <a:ea typeface="Titillium" charset="0"/>
                <a:cs typeface="Titillium" charset="0"/>
              </a:rPr>
              <a:t>To </a:t>
            </a:r>
            <a:r>
              <a:rPr lang="en-US" sz="1600" dirty="0">
                <a:latin typeface="Titillium" charset="0"/>
                <a:ea typeface="Titillium" charset="0"/>
                <a:cs typeface="Titillium" charset="0"/>
              </a:rPr>
              <a:t>accelerate </a:t>
            </a:r>
            <a:r>
              <a:rPr lang="en-US" sz="1600" dirty="0" smtClean="0">
                <a:latin typeface="Titillium" charset="0"/>
                <a:ea typeface="Titillium" charset="0"/>
                <a:cs typeface="Titillium" charset="0"/>
              </a:rPr>
              <a:t>transformation and innovation in climate-smart agriculture and complex </a:t>
            </a:r>
            <a:r>
              <a:rPr lang="en-US" sz="1600" dirty="0" err="1" smtClean="0">
                <a:latin typeface="Titillium" charset="0"/>
                <a:ea typeface="Titillium" charset="0"/>
                <a:cs typeface="Titillium" charset="0"/>
              </a:rPr>
              <a:t>agrifood</a:t>
            </a:r>
            <a:r>
              <a:rPr lang="en-US" sz="1600" dirty="0" smtClean="0">
                <a:latin typeface="Titillium" charset="0"/>
                <a:ea typeface="Titillium" charset="0"/>
                <a:cs typeface="Titillium" charset="0"/>
              </a:rPr>
              <a:t> systems, </a:t>
            </a:r>
            <a:r>
              <a:rPr lang="en-US" sz="1600" dirty="0">
                <a:latin typeface="Titillium" charset="0"/>
                <a:ea typeface="Titillium" charset="0"/>
                <a:cs typeface="Titillium" charset="0"/>
              </a:rPr>
              <a:t>many diverse actors across international agricultural value </a:t>
            </a:r>
            <a:r>
              <a:rPr lang="en-US" sz="1600" dirty="0" smtClean="0">
                <a:latin typeface="Titillium" charset="0"/>
                <a:ea typeface="Titillium" charset="0"/>
                <a:cs typeface="Titillium" charset="0"/>
              </a:rPr>
              <a:t>chains must be engaged, mapped </a:t>
            </a:r>
            <a:r>
              <a:rPr lang="en-US" sz="1600" dirty="0">
                <a:latin typeface="Titillium" charset="0"/>
                <a:ea typeface="Titillium" charset="0"/>
                <a:cs typeface="Titillium" charset="0"/>
              </a:rPr>
              <a:t>and </a:t>
            </a:r>
            <a:r>
              <a:rPr lang="en-US" sz="1600" dirty="0" smtClean="0">
                <a:latin typeface="Titillium" charset="0"/>
                <a:ea typeface="Titillium" charset="0"/>
                <a:cs typeface="Titillium" charset="0"/>
              </a:rPr>
              <a:t>connected.  </a:t>
            </a:r>
            <a:r>
              <a:rPr lang="en-US" sz="1600" b="1" dirty="0" err="1" smtClean="0">
                <a:solidFill>
                  <a:schemeClr val="accent6"/>
                </a:solidFill>
                <a:latin typeface="Titillium" charset="0"/>
                <a:ea typeface="Titillium" charset="0"/>
                <a:cs typeface="Titillium" charset="0"/>
              </a:rPr>
              <a:t>Agrisource</a:t>
            </a:r>
            <a:r>
              <a:rPr lang="en-US" sz="1600" b="1" dirty="0" smtClean="0">
                <a:solidFill>
                  <a:schemeClr val="accent6"/>
                </a:solidFill>
                <a:latin typeface="Titillium" charset="0"/>
                <a:ea typeface="Titillium" charset="0"/>
                <a:cs typeface="Titillium" charset="0"/>
              </a:rPr>
              <a:t> OIP is </a:t>
            </a:r>
            <a:r>
              <a:rPr lang="en-US" sz="1600" b="1" dirty="0">
                <a:solidFill>
                  <a:schemeClr val="accent6"/>
                </a:solidFill>
                <a:latin typeface="Titillium" charset="0"/>
                <a:ea typeface="Titillium" charset="0"/>
                <a:cs typeface="Titillium" charset="0"/>
              </a:rPr>
              <a:t>Europe's first open innovation platform (OIP) for climate-smart agriculture, developed by CIRAD and INRA, </a:t>
            </a:r>
            <a:r>
              <a:rPr lang="en-US" sz="1600" b="1" dirty="0" smtClean="0">
                <a:solidFill>
                  <a:schemeClr val="accent6"/>
                </a:solidFill>
                <a:latin typeface="Titillium" charset="0"/>
                <a:ea typeface="Titillium" charset="0"/>
                <a:cs typeface="Titillium" charset="0"/>
              </a:rPr>
              <a:t>and </a:t>
            </a:r>
            <a:r>
              <a:rPr lang="en-US" sz="1600" b="1" dirty="0">
                <a:solidFill>
                  <a:schemeClr val="accent6"/>
                </a:solidFill>
                <a:latin typeface="Titillium" charset="0"/>
                <a:ea typeface="Titillium" charset="0"/>
                <a:cs typeface="Titillium" charset="0"/>
              </a:rPr>
              <a:t>funded by </a:t>
            </a:r>
            <a:r>
              <a:rPr lang="en-US" sz="1600" b="1" dirty="0" smtClean="0">
                <a:solidFill>
                  <a:schemeClr val="accent6"/>
                </a:solidFill>
                <a:latin typeface="Titillium" charset="0"/>
                <a:ea typeface="Titillium" charset="0"/>
                <a:cs typeface="Titillium" charset="0"/>
              </a:rPr>
              <a:t>EIT Climate-KIC's CSA Booster</a:t>
            </a:r>
            <a:r>
              <a:rPr lang="en-US" sz="1600" b="1" dirty="0" smtClean="0">
                <a:latin typeface="Titillium" charset="0"/>
                <a:ea typeface="Titillium" charset="0"/>
                <a:cs typeface="Titillium" charset="0"/>
              </a:rPr>
              <a:t>.  </a:t>
            </a:r>
            <a:r>
              <a:rPr lang="en-US" sz="1600" dirty="0" err="1" smtClean="0">
                <a:latin typeface="Titillium" charset="0"/>
                <a:ea typeface="Titillium" charset="0"/>
                <a:cs typeface="Titillium" charset="0"/>
              </a:rPr>
              <a:t>Agrisource</a:t>
            </a:r>
            <a:r>
              <a:rPr lang="en-US" sz="1600" dirty="0" smtClean="0">
                <a:latin typeface="Titillium" charset="0"/>
                <a:ea typeface="Titillium" charset="0"/>
                <a:cs typeface="Titillium" charset="0"/>
              </a:rPr>
              <a:t> OIP is a new </a:t>
            </a:r>
            <a:r>
              <a:rPr lang="en-US" sz="1600" dirty="0">
                <a:latin typeface="Titillium" charset="0"/>
                <a:ea typeface="Titillium" charset="0"/>
                <a:cs typeface="Titillium" charset="0"/>
              </a:rPr>
              <a:t>capacity-building tool </a:t>
            </a:r>
            <a:r>
              <a:rPr lang="en-US" sz="1600" dirty="0" smtClean="0">
                <a:latin typeface="Titillium" charset="0"/>
                <a:ea typeface="Titillium" charset="0"/>
                <a:cs typeface="Titillium" charset="0"/>
              </a:rPr>
              <a:t>mapping and connecting inter-related </a:t>
            </a:r>
            <a:r>
              <a:rPr lang="en-US" sz="1600" dirty="0">
                <a:latin typeface="Titillium" charset="0"/>
                <a:ea typeface="Titillium" charset="0"/>
                <a:cs typeface="Titillium" charset="0"/>
              </a:rPr>
              <a:t>research and innovation </a:t>
            </a:r>
            <a:r>
              <a:rPr lang="en-US" sz="1600" dirty="0" err="1" smtClean="0">
                <a:latin typeface="Titillium" charset="0"/>
                <a:ea typeface="Titillium" charset="0"/>
                <a:cs typeface="Titillium" charset="0"/>
              </a:rPr>
              <a:t>programmes</a:t>
            </a:r>
            <a:r>
              <a:rPr lang="en-US" sz="1600" dirty="0" smtClean="0">
                <a:latin typeface="Titillium" charset="0"/>
                <a:ea typeface="Titillium" charset="0"/>
                <a:cs typeface="Titillium" charset="0"/>
              </a:rPr>
              <a:t>. It combines </a:t>
            </a:r>
            <a:r>
              <a:rPr lang="en-US" sz="1600" dirty="0">
                <a:latin typeface="Titillium" charset="0"/>
                <a:ea typeface="Titillium" charset="0"/>
                <a:cs typeface="Titillium" charset="0"/>
              </a:rPr>
              <a:t>a powerful search engine and expert </a:t>
            </a:r>
            <a:r>
              <a:rPr lang="en-US" sz="1600" dirty="0" smtClean="0">
                <a:latin typeface="Titillium" charset="0"/>
                <a:ea typeface="Titillium" charset="0"/>
                <a:cs typeface="Titillium" charset="0"/>
              </a:rPr>
              <a:t>community-created </a:t>
            </a:r>
            <a:r>
              <a:rPr lang="en-US" sz="1600" dirty="0">
                <a:latin typeface="Titillium" charset="0"/>
                <a:ea typeface="Titillium" charset="0"/>
                <a:cs typeface="Titillium" charset="0"/>
              </a:rPr>
              <a:t>content to foster public-private partnerships in climate-smart agriculture. </a:t>
            </a:r>
          </a:p>
          <a:p>
            <a:r>
              <a:rPr lang="en-GB" sz="1400" b="1" dirty="0" smtClean="0">
                <a:latin typeface="Titillium" charset="0"/>
                <a:ea typeface="Titillium" charset="0"/>
                <a:cs typeface="Titillium" charset="0"/>
              </a:rPr>
              <a:t>IMPACT</a:t>
            </a:r>
            <a:r>
              <a:rPr lang="en-GB" sz="1400" dirty="0" smtClean="0">
                <a:latin typeface="Titillium" charset="0"/>
                <a:ea typeface="Titillium" charset="0"/>
                <a:cs typeface="Titillium" charset="0"/>
              </a:rPr>
              <a:t>: this is </a:t>
            </a:r>
            <a:r>
              <a:rPr lang="en-US" sz="1400" dirty="0">
                <a:latin typeface="Titillium" charset="0"/>
                <a:ea typeface="Titillium" charset="0"/>
                <a:cs typeface="Titillium" charset="0"/>
              </a:rPr>
              <a:t>a</a:t>
            </a:r>
            <a:r>
              <a:rPr lang="en-US" sz="1400" dirty="0" smtClean="0">
                <a:latin typeface="Titillium" charset="0"/>
                <a:ea typeface="Titillium" charset="0"/>
                <a:cs typeface="Titillium" charset="0"/>
              </a:rPr>
              <a:t> new systemic </a:t>
            </a:r>
            <a:r>
              <a:rPr lang="en-US" sz="1400" dirty="0">
                <a:latin typeface="Titillium" charset="0"/>
                <a:ea typeface="Titillium" charset="0"/>
                <a:cs typeface="Titillium" charset="0"/>
              </a:rPr>
              <a:t>approach to sustain CSA and </a:t>
            </a:r>
            <a:r>
              <a:rPr lang="en-US" sz="1400" dirty="0" smtClean="0">
                <a:latin typeface="Titillium" charset="0"/>
                <a:ea typeface="Titillium" charset="0"/>
                <a:cs typeface="Titillium" charset="0"/>
              </a:rPr>
              <a:t>accelerate cross-sectoral communication and transformation across </a:t>
            </a:r>
            <a:r>
              <a:rPr lang="en-US" sz="1400" dirty="0">
                <a:latin typeface="Titillium" charset="0"/>
                <a:ea typeface="Titillium" charset="0"/>
                <a:cs typeface="Titillium" charset="0"/>
              </a:rPr>
              <a:t>international agriculture and food value chains</a:t>
            </a:r>
            <a:r>
              <a:rPr lang="en-US" sz="1400" dirty="0" smtClean="0">
                <a:latin typeface="Titillium" charset="0"/>
                <a:ea typeface="Titillium" charset="0"/>
                <a:cs typeface="Titillium" charset="0"/>
              </a:rPr>
              <a:t>.</a:t>
            </a:r>
            <a:endParaRPr lang="en-GB" sz="1400" dirty="0" smtClean="0">
              <a:latin typeface="Titillium" charset="0"/>
              <a:ea typeface="Titillium" charset="0"/>
              <a:cs typeface="Titillium" charset="0"/>
            </a:endParaRPr>
          </a:p>
          <a:p>
            <a:pPr lvl="0"/>
            <a:r>
              <a:rPr lang="en-GB" sz="1400" b="1" dirty="0" smtClean="0">
                <a:latin typeface="Titillium" charset="0"/>
                <a:ea typeface="Titillium" charset="0"/>
                <a:cs typeface="Titillium" charset="0"/>
              </a:rPr>
              <a:t>STAGE</a:t>
            </a:r>
            <a:r>
              <a:rPr lang="en-GB" sz="1400" dirty="0">
                <a:latin typeface="Titillium" charset="0"/>
                <a:ea typeface="Titillium" charset="0"/>
                <a:cs typeface="Titillium" charset="0"/>
              </a:rPr>
              <a:t>: </a:t>
            </a:r>
            <a:r>
              <a:rPr lang="en-GB" sz="1400" dirty="0" smtClean="0">
                <a:latin typeface="Titillium" charset="0"/>
                <a:ea typeface="Titillium" charset="0"/>
                <a:cs typeface="Titillium" charset="0"/>
                <a:hlinkClick r:id="rId4"/>
              </a:rPr>
              <a:t>www.agrisource.org</a:t>
            </a:r>
            <a:r>
              <a:rPr lang="en-GB" sz="1400" dirty="0" smtClean="0">
                <a:latin typeface="Titillium" charset="0"/>
                <a:ea typeface="Titillium" charset="0"/>
                <a:cs typeface="Titillium" charset="0"/>
              </a:rPr>
              <a:t> launched 2017,</a:t>
            </a:r>
            <a:r>
              <a:rPr lang="en-GB" sz="1400" dirty="0" smtClean="0">
                <a:solidFill>
                  <a:schemeClr val="accent6"/>
                </a:solidFill>
                <a:latin typeface="Titillium" charset="0"/>
                <a:ea typeface="Titillium" charset="0"/>
                <a:cs typeface="Titillium" charset="0"/>
              </a:rPr>
              <a:t> </a:t>
            </a:r>
            <a:r>
              <a:rPr lang="en-GB" sz="1400" dirty="0" smtClean="0">
                <a:latin typeface="Titillium" charset="0"/>
                <a:ea typeface="Titillium" charset="0"/>
                <a:cs typeface="Titillium" charset="0"/>
              </a:rPr>
              <a:t>the project </a:t>
            </a:r>
            <a:r>
              <a:rPr lang="en-US" sz="1400" dirty="0" smtClean="0">
                <a:latin typeface="Titillium" charset="0"/>
                <a:ea typeface="Titillium" charset="0"/>
                <a:cs typeface="Titillium" charset="0"/>
              </a:rPr>
              <a:t>is scaling up, connecting labs </a:t>
            </a:r>
            <a:r>
              <a:rPr lang="en-US" sz="1400" dirty="0">
                <a:latin typeface="Titillium" charset="0"/>
                <a:ea typeface="Titillium" charset="0"/>
                <a:cs typeface="Titillium" charset="0"/>
              </a:rPr>
              <a:t>and research communities to retail brands and farmers </a:t>
            </a:r>
            <a:r>
              <a:rPr lang="en-US" sz="1400" dirty="0" smtClean="0">
                <a:latin typeface="Titillium" charset="0"/>
                <a:ea typeface="Titillium" charset="0"/>
                <a:cs typeface="Titillium" charset="0"/>
              </a:rPr>
              <a:t>to advance EU climate-smart </a:t>
            </a:r>
            <a:r>
              <a:rPr lang="en-US" sz="1400" dirty="0">
                <a:latin typeface="Titillium" charset="0"/>
                <a:ea typeface="Titillium" charset="0"/>
                <a:cs typeface="Titillium" charset="0"/>
              </a:rPr>
              <a:t>agriculture </a:t>
            </a:r>
          </a:p>
          <a:p>
            <a:pPr lvl="0"/>
            <a:r>
              <a:rPr lang="en-GB" sz="1400" b="1" dirty="0" smtClean="0">
                <a:latin typeface="Titillium" charset="0"/>
                <a:ea typeface="Titillium" charset="0"/>
                <a:cs typeface="Titillium" charset="0"/>
              </a:rPr>
              <a:t>SCALE</a:t>
            </a:r>
            <a:r>
              <a:rPr lang="en-GB" sz="1400" dirty="0" smtClean="0">
                <a:latin typeface="Titillium" charset="0"/>
                <a:ea typeface="Titillium" charset="0"/>
                <a:cs typeface="Titillium" charset="0"/>
              </a:rPr>
              <a:t>: </a:t>
            </a:r>
            <a:r>
              <a:rPr lang="en-US" sz="1400" dirty="0">
                <a:latin typeface="Titillium" charset="0"/>
                <a:ea typeface="Titillium" charset="0"/>
                <a:cs typeface="Titillium" charset="0"/>
              </a:rPr>
              <a:t>i</a:t>
            </a:r>
            <a:r>
              <a:rPr lang="en-US" sz="1400" dirty="0" smtClean="0">
                <a:latin typeface="Titillium" charset="0"/>
                <a:ea typeface="Titillium" charset="0"/>
                <a:cs typeface="Titillium" charset="0"/>
              </a:rPr>
              <a:t>nitial content </a:t>
            </a:r>
            <a:r>
              <a:rPr lang="en-US" sz="1400" dirty="0">
                <a:latin typeface="Titillium" charset="0"/>
                <a:ea typeface="Titillium" charset="0"/>
                <a:cs typeface="Titillium" charset="0"/>
              </a:rPr>
              <a:t>focuses on fruit, dairy and wine value chains but </a:t>
            </a:r>
            <a:r>
              <a:rPr lang="en-US" sz="1400" dirty="0" smtClean="0">
                <a:latin typeface="Titillium" charset="0"/>
                <a:ea typeface="Titillium" charset="0"/>
                <a:cs typeface="Titillium" charset="0"/>
              </a:rPr>
              <a:t>it will </a:t>
            </a:r>
            <a:r>
              <a:rPr lang="en-US" sz="1400" dirty="0">
                <a:latin typeface="Titillium" charset="0"/>
                <a:ea typeface="Titillium" charset="0"/>
                <a:cs typeface="Titillium" charset="0"/>
              </a:rPr>
              <a:t>expand to include new value chains as more communities generate content.  </a:t>
            </a:r>
            <a:r>
              <a:rPr lang="en-US" sz="1400" dirty="0" err="1" smtClean="0">
                <a:latin typeface="Titillium" charset="0"/>
                <a:ea typeface="Titillium" charset="0"/>
                <a:cs typeface="Titillium" charset="0"/>
              </a:rPr>
              <a:t>Agrisource</a:t>
            </a:r>
            <a:r>
              <a:rPr lang="en-US" sz="1400" dirty="0" smtClean="0">
                <a:latin typeface="Titillium" charset="0"/>
                <a:ea typeface="Titillium" charset="0"/>
                <a:cs typeface="Titillium" charset="0"/>
              </a:rPr>
              <a:t> </a:t>
            </a:r>
            <a:r>
              <a:rPr lang="en-US" sz="1400" dirty="0">
                <a:latin typeface="Titillium" charset="0"/>
                <a:ea typeface="Titillium" charset="0"/>
                <a:cs typeface="Titillium" charset="0"/>
              </a:rPr>
              <a:t>resources are currently available in English and French, with additional languages and new functionalities already under </a:t>
            </a:r>
            <a:r>
              <a:rPr lang="en-US" sz="1400" dirty="0" smtClean="0">
                <a:latin typeface="Titillium" charset="0"/>
                <a:ea typeface="Titillium" charset="0"/>
                <a:cs typeface="Titillium" charset="0"/>
              </a:rPr>
              <a:t>development.</a:t>
            </a:r>
            <a:endParaRPr lang="en-GB" sz="1400" dirty="0">
              <a:latin typeface="Titillium" charset="0"/>
              <a:ea typeface="Titillium" charset="0"/>
              <a:cs typeface="Titillium" charset="0"/>
            </a:endParaRPr>
          </a:p>
        </p:txBody>
      </p:sp>
      <p:pic>
        <p:nvPicPr>
          <p:cNvPr id="10" name="Picture Placeholder 9"/>
          <p:cNvPicPr>
            <a:picLocks noGrp="1" noChangeAspect="1"/>
          </p:cNvPicPr>
          <p:nvPr>
            <p:ph type="pic" sz="quarter" idx="17"/>
          </p:nvPr>
        </p:nvPicPr>
        <p:blipFill>
          <a:blip r:embed="rId5">
            <a:extLst>
              <a:ext uri="{28A0092B-C50C-407E-A947-70E740481C1C}">
                <a14:useLocalDpi xmlns:a14="http://schemas.microsoft.com/office/drawing/2010/main" val="0"/>
              </a:ext>
            </a:extLst>
          </a:blip>
          <a:srcRect l="9802" r="9802"/>
          <a:stretch>
            <a:fillRect/>
          </a:stretch>
        </p:blipFill>
        <p:spPr>
          <a:xfrm>
            <a:off x="8981949" y="2593976"/>
            <a:ext cx="2967596" cy="3688119"/>
          </a:xfr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90677" y="5809051"/>
            <a:ext cx="1282112" cy="525995"/>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93445" y="5838761"/>
            <a:ext cx="1406953" cy="466573"/>
          </a:xfrm>
          <a:prstGeom prst="rect">
            <a:avLst/>
          </a:prstGeom>
        </p:spPr>
      </p:pic>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40226" y="5631012"/>
            <a:ext cx="1647536" cy="882075"/>
          </a:xfrm>
          <a:prstGeom prst="rect">
            <a:avLst/>
          </a:prstGeom>
        </p:spPr>
      </p:pic>
    </p:spTree>
    <p:extLst>
      <p:ext uri="{BB962C8B-B14F-4D97-AF65-F5344CB8AC3E}">
        <p14:creationId xmlns:p14="http://schemas.microsoft.com/office/powerpoint/2010/main" val="1190194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4962</TotalTime>
  <Words>336</Words>
  <Application>Microsoft Macintosh PowerPoint</Application>
  <PresentationFormat>Widescreen</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Titillium</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Howard-Vyse</dc:creator>
  <cp:lastModifiedBy>Tom Howard-Vyse</cp:lastModifiedBy>
  <cp:revision>23</cp:revision>
  <dcterms:created xsi:type="dcterms:W3CDTF">2017-06-23T13:22:12Z</dcterms:created>
  <dcterms:modified xsi:type="dcterms:W3CDTF">2018-06-22T13:31:03Z</dcterms:modified>
</cp:coreProperties>
</file>