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4"/>
    <p:restoredTop sz="86391"/>
  </p:normalViewPr>
  <p:slideViewPr>
    <p:cSldViewPr snapToGrid="0" snapToObjects="1">
      <p:cViewPr varScale="1">
        <p:scale>
          <a:sx n="73" d="100"/>
          <a:sy n="73" d="100"/>
        </p:scale>
        <p:origin x="984" y="192"/>
      </p:cViewPr>
      <p:guideLst/>
    </p:cSldViewPr>
  </p:slideViewPr>
  <p:outlineViewPr>
    <p:cViewPr>
      <p:scale>
        <a:sx n="33" d="100"/>
        <a:sy n="33" d="100"/>
      </p:scale>
      <p:origin x="0" y="0"/>
    </p:cViewPr>
  </p:outlineViewPr>
  <p:notesTextViewPr>
    <p:cViewPr>
      <p:scale>
        <a:sx n="1" d="1"/>
        <a:sy n="1" d="1"/>
      </p:scale>
      <p:origin x="0" y="-608"/>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7DD626-D332-2648-94F7-0A90D1E959A8}" type="datetimeFigureOut">
              <a:rPr lang="en-US" smtClean="0"/>
              <a:t>7/10/17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98A78F-F66B-9842-AD36-63BDE6F5F27E}" type="slidenum">
              <a:rPr lang="en-US" smtClean="0"/>
              <a:t>‹#›</a:t>
            </a:fld>
            <a:endParaRPr lang="en-US"/>
          </a:p>
        </p:txBody>
      </p:sp>
    </p:spTree>
    <p:extLst>
      <p:ext uri="{BB962C8B-B14F-4D97-AF65-F5344CB8AC3E}">
        <p14:creationId xmlns:p14="http://schemas.microsoft.com/office/powerpoint/2010/main" val="742050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agroseguro.es/atencion-al-cliente/entidades-coaseguradora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Frameworks for better understanding of water security risk (</a:t>
            </a:r>
            <a:r>
              <a:rPr lang="en-GB" sz="1200" dirty="0" err="1" smtClean="0"/>
              <a:t>eg</a:t>
            </a:r>
            <a:r>
              <a:rPr lang="en-GB" sz="1200" dirty="0" smtClean="0"/>
              <a:t> to flood and drought risk) also pinpoint collective environmental and economic gains that arise in terms of achieving public water policy objectives. </a:t>
            </a:r>
          </a:p>
          <a:p>
            <a:endParaRPr lang="en-GB" sz="1200" dirty="0" smtClean="0"/>
          </a:p>
          <a:p>
            <a:r>
              <a:rPr lang="en-GB" sz="1200" b="0" i="0" kern="1200" dirty="0" smtClean="0">
                <a:solidFill>
                  <a:schemeClr val="tx1"/>
                </a:solidFill>
                <a:effectLst/>
                <a:latin typeface="+mn-lt"/>
                <a:ea typeface="+mn-ea"/>
                <a:cs typeface="+mn-cs"/>
              </a:rPr>
              <a:t>The Spanish Agricultural Insurance System was founded in 1978 to provide a technical and financially viable cover that would allow the agricultural sector to cope with the severe damage caused to production by uncontrollable and unpredictable risks that have catastrophic consequences and to provide the State with an effective instrument to implement a rational policy for the </a:t>
            </a:r>
            <a:r>
              <a:rPr lang="en-GB" sz="1200" b="0" i="0" kern="1200" smtClean="0">
                <a:solidFill>
                  <a:schemeClr val="tx1"/>
                </a:solidFill>
                <a:effectLst/>
                <a:latin typeface="+mn-lt"/>
                <a:ea typeface="+mn-ea"/>
                <a:cs typeface="+mn-cs"/>
              </a:rPr>
              <a:t>sector.</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Agricultural insurance in Spain is based on joint participation between public and private institutions. It is voluntary and private insurance companies participation is realised through a coinsurance pooling scheme </a:t>
            </a:r>
            <a:r>
              <a:rPr lang="en-GB" sz="1200" b="0" i="0" u="sng" kern="1200" dirty="0" smtClean="0">
                <a:solidFill>
                  <a:schemeClr val="tx1"/>
                </a:solidFill>
                <a:effectLst/>
                <a:latin typeface="+mn-lt"/>
                <a:ea typeface="+mn-ea"/>
                <a:cs typeface="+mn-cs"/>
                <a:hlinkClick r:id="rId3"/>
              </a:rPr>
              <a:t>(22 companies currently take part in it)</a:t>
            </a:r>
            <a:r>
              <a:rPr lang="en-GB" sz="1200" b="0" i="0" kern="1200" dirty="0" smtClean="0">
                <a:solidFill>
                  <a:schemeClr val="tx1"/>
                </a:solidFill>
                <a:effectLst/>
                <a:latin typeface="+mn-lt"/>
                <a:ea typeface="+mn-ea"/>
                <a:cs typeface="+mn-cs"/>
              </a:rPr>
              <a:t>. Agricultural insurance cost for producers is partly subsidized by the Government.</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Currently, there is insurance available to cover all agricultural production against virtually all natural risks. This system is considered one of the most successful and wide-reaching in the world.</a:t>
            </a:r>
          </a:p>
          <a:p>
            <a:endParaRPr lang="en-GB" dirty="0"/>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201938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BA4848-9555-1040-804F-A59CBBD01FD5}" type="datetimeFigureOut">
              <a:rPr lang="en-US" smtClean="0"/>
              <a:t>7/10/17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1272453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BA4848-9555-1040-804F-A59CBBD01FD5}" type="datetimeFigureOut">
              <a:rPr lang="en-US" smtClean="0"/>
              <a:t>7/10/17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1233829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BA4848-9555-1040-804F-A59CBBD01FD5}" type="datetimeFigureOut">
              <a:rPr lang="en-US" smtClean="0"/>
              <a:t>7/10/17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866563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sp>
        <p:nvSpPr>
          <p:cNvPr id="7" name="Picture Placeholder 24"/>
          <p:cNvSpPr>
            <a:spLocks noGrp="1"/>
          </p:cNvSpPr>
          <p:nvPr>
            <p:ph type="pic" sz="quarter" idx="16"/>
          </p:nvPr>
        </p:nvSpPr>
        <p:spPr>
          <a:xfrm>
            <a:off x="4463819" y="1196753"/>
            <a:ext cx="3360373" cy="4176465"/>
          </a:xfrm>
          <a:prstGeom prst="round2DiagRect">
            <a:avLst/>
          </a:prstGeom>
        </p:spPr>
        <p:txBody>
          <a:bodyPr/>
          <a:lstStyle>
            <a:lvl1pPr marL="0" indent="0">
              <a:buNone/>
              <a:defRPr sz="2133"/>
            </a:lvl1pPr>
          </a:lstStyle>
          <a:p>
            <a:endParaRPr lang="en-GB"/>
          </a:p>
        </p:txBody>
      </p:sp>
      <p:sp>
        <p:nvSpPr>
          <p:cNvPr id="9" name="Picture Placeholder 24"/>
          <p:cNvSpPr>
            <a:spLocks noGrp="1"/>
          </p:cNvSpPr>
          <p:nvPr>
            <p:ph type="pic" sz="quarter" idx="17"/>
          </p:nvPr>
        </p:nvSpPr>
        <p:spPr>
          <a:xfrm>
            <a:off x="8208236" y="1196753"/>
            <a:ext cx="3360373" cy="4176465"/>
          </a:xfrm>
          <a:prstGeom prst="round2DiagRect">
            <a:avLst>
              <a:gd name="adj1" fmla="val 0"/>
              <a:gd name="adj2" fmla="val 18487"/>
            </a:avLst>
          </a:prstGeom>
        </p:spPr>
        <p:txBody>
          <a:bodyPr/>
          <a:lstStyle>
            <a:lvl1pPr marL="0" indent="0">
              <a:buNone/>
              <a:defRPr sz="2133"/>
            </a:lvl1pPr>
          </a:lstStyle>
          <a:p>
            <a:endParaRPr lang="en-GB"/>
          </a:p>
        </p:txBody>
      </p:sp>
      <p:sp>
        <p:nvSpPr>
          <p:cNvPr id="8" name="Text Placeholder 2"/>
          <p:cNvSpPr>
            <a:spLocks noGrp="1"/>
          </p:cNvSpPr>
          <p:nvPr>
            <p:ph type="body" sz="quarter" idx="18" hasCustomPrompt="1"/>
          </p:nvPr>
        </p:nvSpPr>
        <p:spPr>
          <a:xfrm>
            <a:off x="623395" y="541719"/>
            <a:ext cx="3456383" cy="432048"/>
          </a:xfrm>
          <a:prstGeom prst="rect">
            <a:avLst/>
          </a:prstGeom>
        </p:spPr>
        <p:txBody>
          <a:bodyPr/>
          <a:lstStyle>
            <a:lvl1pPr marL="0" indent="0">
              <a:buNone/>
              <a:defRPr sz="4000">
                <a:solidFill>
                  <a:schemeClr val="tx2"/>
                </a:solidFill>
              </a:defRPr>
            </a:lvl1pPr>
          </a:lstStyle>
          <a:p>
            <a:pPr lvl="0"/>
            <a:r>
              <a:rPr lang="en-GB"/>
              <a:t>Title</a:t>
            </a:r>
          </a:p>
        </p:txBody>
      </p:sp>
      <p:sp>
        <p:nvSpPr>
          <p:cNvPr id="10" name="Text Placeholder 4"/>
          <p:cNvSpPr>
            <a:spLocks noGrp="1"/>
          </p:cNvSpPr>
          <p:nvPr>
            <p:ph type="body" sz="quarter" idx="19" hasCustomPrompt="1"/>
          </p:nvPr>
        </p:nvSpPr>
        <p:spPr>
          <a:xfrm>
            <a:off x="623395" y="1196977"/>
            <a:ext cx="3456383" cy="4176713"/>
          </a:xfrm>
          <a:prstGeom prst="rect">
            <a:avLst/>
          </a:prstGeom>
        </p:spPr>
        <p:txBody>
          <a:bodyPr/>
          <a:lstStyle>
            <a:lvl1pPr marL="0" indent="-239994">
              <a:lnSpc>
                <a:spcPct val="114000"/>
              </a:lnSpc>
              <a:buClr>
                <a:schemeClr val="tx2"/>
              </a:buClr>
              <a:buFont typeface="Arial" pitchFamily="34" charset="0"/>
              <a:buChar char="•"/>
              <a:defRPr sz="2667">
                <a:solidFill>
                  <a:schemeClr val="tx1"/>
                </a:solidFill>
              </a:defRPr>
            </a:lvl1pPr>
            <a:lvl2pPr marL="863978" indent="-239994">
              <a:lnSpc>
                <a:spcPct val="113000"/>
              </a:lnSpc>
              <a:buClr>
                <a:schemeClr val="tx2"/>
              </a:buClr>
              <a:buFont typeface="Arial" pitchFamily="34" charset="0"/>
              <a:buChar char="•"/>
              <a:defRPr sz="2667"/>
            </a:lvl2pPr>
            <a:lvl3pPr marL="1523962" indent="-239994">
              <a:lnSpc>
                <a:spcPct val="113000"/>
              </a:lnSpc>
              <a:buClr>
                <a:schemeClr val="tx2"/>
              </a:buClr>
              <a:buFont typeface="Arial" pitchFamily="34" charset="0"/>
              <a:buChar char="•"/>
              <a:defRPr sz="2667"/>
            </a:lvl3pPr>
            <a:lvl4pPr marL="2133547" indent="-239994">
              <a:lnSpc>
                <a:spcPct val="113000"/>
              </a:lnSpc>
              <a:buClr>
                <a:schemeClr val="tx2"/>
              </a:buClr>
              <a:buFont typeface="Arial" pitchFamily="34" charset="0"/>
              <a:buChar char="•"/>
              <a:defRPr sz="2667" baseline="0"/>
            </a:lvl4pPr>
          </a:lstStyle>
          <a:p>
            <a:pPr lvl="0"/>
            <a:r>
              <a:rPr lang="en-GB" sz="2667"/>
              <a:t>Text Here</a:t>
            </a:r>
          </a:p>
          <a:p>
            <a:pPr lvl="1"/>
            <a:r>
              <a:rPr lang="en-GB"/>
              <a:t>Text Here</a:t>
            </a:r>
          </a:p>
          <a:p>
            <a:pPr lvl="2"/>
            <a:r>
              <a:rPr lang="en-GB"/>
              <a:t>Text Here</a:t>
            </a:r>
          </a:p>
          <a:p>
            <a:pPr lvl="3"/>
            <a:r>
              <a:rPr lang="en-GB"/>
              <a:t>Text Here</a:t>
            </a:r>
          </a:p>
        </p:txBody>
      </p:sp>
      <p:pic>
        <p:nvPicPr>
          <p:cNvPr id="1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63474" r="-26313"/>
          <a:stretch/>
        </p:blipFill>
        <p:spPr bwMode="auto">
          <a:xfrm>
            <a:off x="8782128" y="1"/>
            <a:ext cx="3554565" cy="102788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3"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3326" y="5604318"/>
            <a:ext cx="2736601" cy="847143"/>
          </a:xfrm>
          <a:prstGeom prst="rect">
            <a:avLst/>
          </a:prstGeom>
        </p:spPr>
      </p:pic>
    </p:spTree>
    <p:extLst>
      <p:ext uri="{BB962C8B-B14F-4D97-AF65-F5344CB8AC3E}">
        <p14:creationId xmlns:p14="http://schemas.microsoft.com/office/powerpoint/2010/main" val="81872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BA4848-9555-1040-804F-A59CBBD01FD5}" type="datetimeFigureOut">
              <a:rPr lang="en-US" smtClean="0"/>
              <a:t>7/10/17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1488826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BA4848-9555-1040-804F-A59CBBD01FD5}" type="datetimeFigureOut">
              <a:rPr lang="en-US" smtClean="0"/>
              <a:t>7/10/17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221816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BA4848-9555-1040-804F-A59CBBD01FD5}" type="datetimeFigureOut">
              <a:rPr lang="en-US" smtClean="0"/>
              <a:t>7/10/17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34539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BA4848-9555-1040-804F-A59CBBD01FD5}" type="datetimeFigureOut">
              <a:rPr lang="en-US" smtClean="0"/>
              <a:t>7/10/17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68546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BA4848-9555-1040-804F-A59CBBD01FD5}" type="datetimeFigureOut">
              <a:rPr lang="en-US" smtClean="0"/>
              <a:t>7/10/17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1492678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BA4848-9555-1040-804F-A59CBBD01FD5}" type="datetimeFigureOut">
              <a:rPr lang="en-US" smtClean="0"/>
              <a:t>7/10/17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537232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BA4848-9555-1040-804F-A59CBBD01FD5}" type="datetimeFigureOut">
              <a:rPr lang="en-US" smtClean="0"/>
              <a:t>7/10/17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1240333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BA4848-9555-1040-804F-A59CBBD01FD5}" type="datetimeFigureOut">
              <a:rPr lang="en-US" smtClean="0"/>
              <a:t>7/10/17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38543-54CA-6A4A-8761-EBC74EBFBBBB}" type="slidenum">
              <a:rPr lang="en-US" smtClean="0"/>
              <a:t>‹#›</a:t>
            </a:fld>
            <a:endParaRPr lang="en-US"/>
          </a:p>
        </p:txBody>
      </p:sp>
    </p:spTree>
    <p:extLst>
      <p:ext uri="{BB962C8B-B14F-4D97-AF65-F5344CB8AC3E}">
        <p14:creationId xmlns:p14="http://schemas.microsoft.com/office/powerpoint/2010/main" val="6598940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BA4848-9555-1040-804F-A59CBBD01FD5}" type="datetimeFigureOut">
              <a:rPr lang="en-US" smtClean="0"/>
              <a:t>7/10/17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138543-54CA-6A4A-8761-EBC74EBFBBBB}" type="slidenum">
              <a:rPr lang="en-US" smtClean="0"/>
              <a:t>‹#›</a:t>
            </a:fld>
            <a:endParaRPr lang="en-US"/>
          </a:p>
        </p:txBody>
      </p:sp>
    </p:spTree>
    <p:extLst>
      <p:ext uri="{BB962C8B-B14F-4D97-AF65-F5344CB8AC3E}">
        <p14:creationId xmlns:p14="http://schemas.microsoft.com/office/powerpoint/2010/main" val="539406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4" Type="http://schemas.openxmlformats.org/officeDocument/2006/relationships/image" Target="../media/image4.tiff"/><Relationship Id="rId5" Type="http://schemas.openxmlformats.org/officeDocument/2006/relationships/image" Target="../media/image5.png"/><Relationship Id="rId6" Type="http://schemas.openxmlformats.org/officeDocument/2006/relationships/image" Target="../media/image6.tiff"/><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623395" y="541719"/>
            <a:ext cx="10177128" cy="198983"/>
          </a:xfrm>
        </p:spPr>
        <p:txBody>
          <a:bodyPr>
            <a:noAutofit/>
          </a:bodyPr>
          <a:lstStyle/>
          <a:p>
            <a:r>
              <a:rPr lang="en-GB" sz="3200" dirty="0" smtClean="0"/>
              <a:t>Agro-Adapt Assessment Framework (SLU</a:t>
            </a:r>
            <a:r>
              <a:rPr lang="en-GB" sz="3200" dirty="0"/>
              <a:t>)</a:t>
            </a:r>
          </a:p>
          <a:p>
            <a:endParaRPr lang="en-GB" dirty="0"/>
          </a:p>
        </p:txBody>
      </p:sp>
      <p:sp>
        <p:nvSpPr>
          <p:cNvPr id="6" name="Text Placeholder 4"/>
          <p:cNvSpPr>
            <a:spLocks noGrp="1"/>
          </p:cNvSpPr>
          <p:nvPr>
            <p:ph type="body" sz="quarter" idx="19"/>
          </p:nvPr>
        </p:nvSpPr>
        <p:spPr>
          <a:xfrm>
            <a:off x="623395" y="1196977"/>
            <a:ext cx="7627226" cy="4176713"/>
          </a:xfrm>
        </p:spPr>
        <p:txBody>
          <a:bodyPr anchor="t">
            <a:normAutofit fontScale="77500" lnSpcReduction="20000"/>
          </a:bodyPr>
          <a:lstStyle/>
          <a:p>
            <a:pPr indent="0">
              <a:buNone/>
            </a:pPr>
            <a:r>
              <a:rPr lang="en-GB" sz="2100" dirty="0" smtClean="0">
                <a:solidFill>
                  <a:schemeClr val="accent6"/>
                </a:solidFill>
              </a:rPr>
              <a:t>Agro Adapt is an assessment framework </a:t>
            </a:r>
            <a:r>
              <a:rPr lang="en-GB" sz="2100" dirty="0" smtClean="0">
                <a:solidFill>
                  <a:schemeClr val="accent6"/>
                </a:solidFill>
              </a:rPr>
              <a:t>for </a:t>
            </a:r>
            <a:r>
              <a:rPr lang="en-GB" sz="2100" dirty="0">
                <a:solidFill>
                  <a:schemeClr val="accent6"/>
                </a:solidFill>
              </a:rPr>
              <a:t>insurers and regional </a:t>
            </a:r>
            <a:r>
              <a:rPr lang="en-GB" sz="2100" dirty="0" smtClean="0">
                <a:solidFill>
                  <a:schemeClr val="accent6"/>
                </a:solidFill>
              </a:rPr>
              <a:t>administrations </a:t>
            </a:r>
            <a:r>
              <a:rPr lang="en-GB" sz="2100" dirty="0" smtClean="0">
                <a:solidFill>
                  <a:schemeClr val="accent6"/>
                </a:solidFill>
              </a:rPr>
              <a:t>to enable them to better model and anticipate resource risks from climate adaptation policy in agriculture.  </a:t>
            </a:r>
            <a:r>
              <a:rPr lang="en-GB" sz="2100" dirty="0" smtClean="0"/>
              <a:t>The service enables insurers and Regional Administrations </a:t>
            </a:r>
            <a:r>
              <a:rPr lang="en-GB" sz="2100" dirty="0"/>
              <a:t>to better predict </a:t>
            </a:r>
            <a:r>
              <a:rPr lang="en-GB" sz="2100" dirty="0" smtClean="0"/>
              <a:t>and model regional transformations in </a:t>
            </a:r>
            <a:r>
              <a:rPr lang="en-GB" sz="2100" dirty="0" err="1" smtClean="0"/>
              <a:t>agri</a:t>
            </a:r>
            <a:r>
              <a:rPr lang="en-GB" sz="2100" dirty="0" smtClean="0"/>
              <a:t>-industry and enabling them to understand the effects of farm level adaptation to climate variability, and associated changes to local regional economic output (</a:t>
            </a:r>
            <a:r>
              <a:rPr lang="en-GB" sz="2100" dirty="0" err="1" smtClean="0"/>
              <a:t>eg</a:t>
            </a:r>
            <a:r>
              <a:rPr lang="en-GB" sz="2100" dirty="0" smtClean="0"/>
              <a:t> GVA, tax and jobs) as well as underlying demand for and pressures on rural resources like water and land.</a:t>
            </a:r>
            <a:endParaRPr lang="en-GB" sz="2100" dirty="0"/>
          </a:p>
          <a:p>
            <a:r>
              <a:rPr lang="en-GB" sz="2000" b="1" dirty="0"/>
              <a:t>IMPACT</a:t>
            </a:r>
            <a:r>
              <a:rPr lang="en-GB" sz="2000" dirty="0"/>
              <a:t>: </a:t>
            </a:r>
            <a:r>
              <a:rPr lang="en-GB" sz="2000" dirty="0" smtClean="0"/>
              <a:t>national GHG </a:t>
            </a:r>
            <a:r>
              <a:rPr lang="en-GB" sz="2000" dirty="0"/>
              <a:t>mitigation, sustainable food production, </a:t>
            </a:r>
            <a:r>
              <a:rPr lang="en-GB" sz="2000" dirty="0" smtClean="0"/>
              <a:t>climate resilience, better resource management</a:t>
            </a:r>
            <a:endParaRPr lang="en-GB" sz="2000" dirty="0"/>
          </a:p>
          <a:p>
            <a:r>
              <a:rPr lang="en-GB" sz="2000" b="1" dirty="0"/>
              <a:t>STAGE</a:t>
            </a:r>
            <a:r>
              <a:rPr lang="en-GB" sz="2000" dirty="0"/>
              <a:t>: </a:t>
            </a:r>
            <a:r>
              <a:rPr lang="en-GB" sz="2000" dirty="0" smtClean="0"/>
              <a:t>Climate-KIC </a:t>
            </a:r>
            <a:r>
              <a:rPr lang="en-GB" sz="2000" dirty="0"/>
              <a:t>flagship </a:t>
            </a:r>
            <a:r>
              <a:rPr lang="en-GB" sz="2000" dirty="0" smtClean="0">
                <a:solidFill>
                  <a:schemeClr val="accent6"/>
                </a:solidFill>
              </a:rPr>
              <a:t>Climate-Smart </a:t>
            </a:r>
            <a:r>
              <a:rPr lang="en-GB" sz="2000" dirty="0">
                <a:solidFill>
                  <a:schemeClr val="accent6"/>
                </a:solidFill>
              </a:rPr>
              <a:t>Agriculture </a:t>
            </a:r>
            <a:r>
              <a:rPr lang="en-GB" sz="2000" dirty="0" smtClean="0">
                <a:solidFill>
                  <a:schemeClr val="accent6"/>
                </a:solidFill>
              </a:rPr>
              <a:t>Booster</a:t>
            </a:r>
            <a:r>
              <a:rPr lang="en-GB" sz="2000" dirty="0" smtClean="0"/>
              <a:t>, </a:t>
            </a:r>
            <a:r>
              <a:rPr lang="en-GB" sz="2000" dirty="0" smtClean="0"/>
              <a:t>has created two pilot case studies </a:t>
            </a:r>
            <a:r>
              <a:rPr lang="en-GB" sz="2000" dirty="0" err="1" smtClean="0">
                <a:solidFill>
                  <a:schemeClr val="accent6"/>
                </a:solidFill>
              </a:rPr>
              <a:t>Seguro</a:t>
            </a:r>
            <a:r>
              <a:rPr lang="en-GB" sz="2000" dirty="0" smtClean="0">
                <a:solidFill>
                  <a:schemeClr val="accent6"/>
                </a:solidFill>
              </a:rPr>
              <a:t> River basin in SE Spain </a:t>
            </a:r>
            <a:r>
              <a:rPr lang="en-GB" sz="2000" dirty="0" smtClean="0"/>
              <a:t>and </a:t>
            </a:r>
            <a:r>
              <a:rPr lang="en-GB" sz="2000" dirty="0" smtClean="0">
                <a:solidFill>
                  <a:schemeClr val="accent6"/>
                </a:solidFill>
              </a:rPr>
              <a:t>climate</a:t>
            </a:r>
            <a:r>
              <a:rPr lang="en-GB" sz="2000" dirty="0" smtClean="0"/>
              <a:t> </a:t>
            </a:r>
            <a:r>
              <a:rPr lang="en-GB" sz="2000" dirty="0" smtClean="0">
                <a:solidFill>
                  <a:schemeClr val="accent6"/>
                </a:solidFill>
              </a:rPr>
              <a:t>adaption strategies in NE </a:t>
            </a:r>
            <a:r>
              <a:rPr lang="en-GB" sz="2000" dirty="0" smtClean="0">
                <a:solidFill>
                  <a:schemeClr val="accent6"/>
                </a:solidFill>
              </a:rPr>
              <a:t>I</a:t>
            </a:r>
            <a:r>
              <a:rPr lang="en-GB" sz="2000" dirty="0" smtClean="0">
                <a:solidFill>
                  <a:schemeClr val="accent6"/>
                </a:solidFill>
              </a:rPr>
              <a:t>taly (Emilia Romagna)</a:t>
            </a:r>
            <a:r>
              <a:rPr lang="en-GB" sz="2000" dirty="0" smtClean="0"/>
              <a:t>.</a:t>
            </a:r>
            <a:endParaRPr lang="en-GB" sz="2000" dirty="0"/>
          </a:p>
          <a:p>
            <a:r>
              <a:rPr lang="en-GB" sz="2000" b="1" dirty="0"/>
              <a:t>SCALE</a:t>
            </a:r>
            <a:r>
              <a:rPr lang="en-GB" sz="2000" dirty="0" smtClean="0"/>
              <a:t>:</a:t>
            </a:r>
            <a:r>
              <a:rPr lang="en-GB" sz="2000" dirty="0"/>
              <a:t> </a:t>
            </a:r>
            <a:r>
              <a:rPr lang="en-GB" sz="2000" dirty="0" smtClean="0"/>
              <a:t>Two new pilots will be run in France in 2017-18, led by INRA. These frameworks will be improved and better </a:t>
            </a:r>
            <a:r>
              <a:rPr lang="en-GB" sz="2000" dirty="0"/>
              <a:t>frameworks for understanding risks and </a:t>
            </a:r>
            <a:r>
              <a:rPr lang="en-GB" sz="2000" dirty="0" smtClean="0"/>
              <a:t>economic </a:t>
            </a:r>
            <a:r>
              <a:rPr lang="en-GB" sz="2000" dirty="0"/>
              <a:t>benefits </a:t>
            </a:r>
            <a:r>
              <a:rPr lang="en-GB" sz="2000" dirty="0" smtClean="0"/>
              <a:t>from climate adaptation policies are applicable and valuable </a:t>
            </a:r>
            <a:r>
              <a:rPr lang="en-GB" sz="2000" dirty="0"/>
              <a:t>to </a:t>
            </a:r>
            <a:r>
              <a:rPr lang="en-GB" sz="2000" dirty="0" smtClean="0"/>
              <a:t>all other semi-autonomous European regions. </a:t>
            </a:r>
            <a:endParaRPr lang="en-GB" sz="2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9364" y="1259175"/>
            <a:ext cx="3175556" cy="66084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8571" y="2113134"/>
            <a:ext cx="2424281" cy="87145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78577" y="3293917"/>
            <a:ext cx="2797130" cy="1147541"/>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78577" y="4750789"/>
            <a:ext cx="2931008" cy="980804"/>
          </a:xfrm>
          <a:prstGeom prst="rect">
            <a:avLst/>
          </a:prstGeom>
        </p:spPr>
      </p:pic>
    </p:spTree>
    <p:extLst>
      <p:ext uri="{BB962C8B-B14F-4D97-AF65-F5344CB8AC3E}">
        <p14:creationId xmlns:p14="http://schemas.microsoft.com/office/powerpoint/2010/main" val="1432509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19906</TotalTime>
  <Words>314</Words>
  <Application>Microsoft Macintosh PowerPoint</Application>
  <PresentationFormat>Widescreen</PresentationFormat>
  <Paragraphs>13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16</cp:revision>
  <dcterms:created xsi:type="dcterms:W3CDTF">2017-07-10T16:22:11Z</dcterms:created>
  <dcterms:modified xsi:type="dcterms:W3CDTF">2017-07-24T12:08:40Z</dcterms:modified>
</cp:coreProperties>
</file>