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27"/>
    <p:restoredTop sz="94675"/>
  </p:normalViewPr>
  <p:slideViewPr>
    <p:cSldViewPr snapToGrid="0" snapToObjects="1">
      <p:cViewPr varScale="1">
        <p:scale>
          <a:sx n="81" d="100"/>
          <a:sy n="81" d="100"/>
        </p:scale>
        <p:origin x="190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501AE1-8C65-6B49-AEF5-84828A445262}" type="datetimeFigureOut">
              <a:rPr lang="en-US" smtClean="0"/>
              <a:t>2/14/19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A281F9-4D28-D948-A255-E11C7A2A7905}" type="slidenum">
              <a:rPr lang="en-US" smtClean="0"/>
              <a:t>‹#›</a:t>
            </a:fld>
            <a:endParaRPr lang="en-US"/>
          </a:p>
        </p:txBody>
      </p:sp>
    </p:spTree>
    <p:extLst>
      <p:ext uri="{BB962C8B-B14F-4D97-AF65-F5344CB8AC3E}">
        <p14:creationId xmlns:p14="http://schemas.microsoft.com/office/powerpoint/2010/main" val="193104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Development of the MOOC structure over 3 courses (/weeks), totalling 70 chapters (being either an article, a video, an infographic, a survey poll, a discussion, a quiz). The full course represents 10 hours of material, 18 graphical items, 14 videos, 15 case studies</a:t>
            </a:r>
            <a:r>
              <a:rPr lang="en-US" dirty="0" smtClean="0">
                <a:effectLst/>
              </a:rPr>
              <a:t> </a:t>
            </a:r>
            <a:endParaRPr lang="en-GB" dirty="0" smtClean="0">
              <a:effectLst/>
            </a:endParaRPr>
          </a:p>
          <a:p>
            <a:r>
              <a:rPr lang="en-GB" dirty="0" smtClean="0">
                <a:effectLst/>
              </a:rPr>
              <a:t>VIDEO at https://</a:t>
            </a:r>
            <a:r>
              <a:rPr lang="en-GB" dirty="0" err="1" smtClean="0">
                <a:effectLst/>
              </a:rPr>
              <a:t>www.futurelearn.com</a:t>
            </a:r>
            <a:r>
              <a:rPr lang="en-GB" smtClean="0">
                <a:effectLst/>
              </a:rPr>
              <a:t>/courses/climate-smart-agriculture </a:t>
            </a:r>
            <a:endParaRPr lang="en-GB" dirty="0"/>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175899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2/14/19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231542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2/14/19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749102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2/14/19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615519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sp>
        <p:nvSpPr>
          <p:cNvPr id="7" name="Picture Placeholder 24"/>
          <p:cNvSpPr>
            <a:spLocks noGrp="1"/>
          </p:cNvSpPr>
          <p:nvPr>
            <p:ph type="pic" sz="quarter" idx="16"/>
          </p:nvPr>
        </p:nvSpPr>
        <p:spPr>
          <a:xfrm>
            <a:off x="4463819" y="1196753"/>
            <a:ext cx="3360373" cy="4176465"/>
          </a:xfrm>
          <a:prstGeom prst="round2DiagRect">
            <a:avLst/>
          </a:prstGeom>
        </p:spPr>
        <p:txBody>
          <a:bodyPr/>
          <a:lstStyle>
            <a:lvl1pPr marL="0" indent="0">
              <a:buNone/>
              <a:defRPr sz="2133"/>
            </a:lvl1pPr>
          </a:lstStyle>
          <a:p>
            <a:endParaRPr lang="en-GB"/>
          </a:p>
        </p:txBody>
      </p:sp>
      <p:sp>
        <p:nvSpPr>
          <p:cNvPr id="9" name="Picture Placeholder 24"/>
          <p:cNvSpPr>
            <a:spLocks noGrp="1"/>
          </p:cNvSpPr>
          <p:nvPr>
            <p:ph type="pic" sz="quarter" idx="17"/>
          </p:nvPr>
        </p:nvSpPr>
        <p:spPr>
          <a:xfrm>
            <a:off x="8208236" y="1196753"/>
            <a:ext cx="3360373" cy="4176465"/>
          </a:xfrm>
          <a:prstGeom prst="round2DiagRect">
            <a:avLst>
              <a:gd name="adj1" fmla="val 0"/>
              <a:gd name="adj2" fmla="val 18487"/>
            </a:avLst>
          </a:prstGeom>
        </p:spPr>
        <p:txBody>
          <a:bodyPr/>
          <a:lstStyle>
            <a:lvl1pPr marL="0" indent="0">
              <a:buNone/>
              <a:defRPr sz="2133"/>
            </a:lvl1pPr>
          </a:lstStyle>
          <a:p>
            <a:endParaRPr lang="en-GB"/>
          </a:p>
        </p:txBody>
      </p:sp>
      <p:sp>
        <p:nvSpPr>
          <p:cNvPr id="8" name="Text Placeholder 2"/>
          <p:cNvSpPr>
            <a:spLocks noGrp="1"/>
          </p:cNvSpPr>
          <p:nvPr>
            <p:ph type="body" sz="quarter" idx="18" hasCustomPrompt="1"/>
          </p:nvPr>
        </p:nvSpPr>
        <p:spPr>
          <a:xfrm>
            <a:off x="623395" y="541719"/>
            <a:ext cx="3456383" cy="432048"/>
          </a:xfrm>
          <a:prstGeom prst="rect">
            <a:avLst/>
          </a:prstGeom>
        </p:spPr>
        <p:txBody>
          <a:bodyPr/>
          <a:lstStyle>
            <a:lvl1pPr marL="0" indent="0">
              <a:buNone/>
              <a:defRPr sz="4000">
                <a:solidFill>
                  <a:schemeClr val="tx2"/>
                </a:solidFill>
              </a:defRPr>
            </a:lvl1pPr>
          </a:lstStyle>
          <a:p>
            <a:pPr lvl="0"/>
            <a:r>
              <a:rPr lang="en-GB"/>
              <a:t>Title</a:t>
            </a:r>
          </a:p>
        </p:txBody>
      </p:sp>
      <p:sp>
        <p:nvSpPr>
          <p:cNvPr id="10" name="Text Placeholder 4"/>
          <p:cNvSpPr>
            <a:spLocks noGrp="1"/>
          </p:cNvSpPr>
          <p:nvPr>
            <p:ph type="body" sz="quarter" idx="19" hasCustomPrompt="1"/>
          </p:nvPr>
        </p:nvSpPr>
        <p:spPr>
          <a:xfrm>
            <a:off x="623395" y="1196977"/>
            <a:ext cx="3456383" cy="4176713"/>
          </a:xfrm>
          <a:prstGeom prst="rect">
            <a:avLst/>
          </a:prstGeom>
        </p:spPr>
        <p:txBody>
          <a:bodyPr/>
          <a:lstStyle>
            <a:lvl1pPr marL="0" indent="-239994">
              <a:lnSpc>
                <a:spcPct val="114000"/>
              </a:lnSpc>
              <a:buClr>
                <a:schemeClr val="tx2"/>
              </a:buClr>
              <a:buFont typeface="Arial" pitchFamily="34" charset="0"/>
              <a:buChar char="•"/>
              <a:defRPr sz="2667">
                <a:solidFill>
                  <a:schemeClr val="tx1"/>
                </a:solidFill>
              </a:defRPr>
            </a:lvl1pPr>
            <a:lvl2pPr marL="863978" indent="-239994">
              <a:lnSpc>
                <a:spcPct val="113000"/>
              </a:lnSpc>
              <a:buClr>
                <a:schemeClr val="tx2"/>
              </a:buClr>
              <a:buFont typeface="Arial" pitchFamily="34" charset="0"/>
              <a:buChar char="•"/>
              <a:defRPr sz="2667"/>
            </a:lvl2pPr>
            <a:lvl3pPr marL="1523962" indent="-239994">
              <a:lnSpc>
                <a:spcPct val="113000"/>
              </a:lnSpc>
              <a:buClr>
                <a:schemeClr val="tx2"/>
              </a:buClr>
              <a:buFont typeface="Arial" pitchFamily="34" charset="0"/>
              <a:buChar char="•"/>
              <a:defRPr sz="2667"/>
            </a:lvl3pPr>
            <a:lvl4pPr marL="2133547" indent="-239994">
              <a:lnSpc>
                <a:spcPct val="113000"/>
              </a:lnSpc>
              <a:buClr>
                <a:schemeClr val="tx2"/>
              </a:buClr>
              <a:buFont typeface="Arial" pitchFamily="34" charset="0"/>
              <a:buChar char="•"/>
              <a:defRPr sz="2667" baseline="0"/>
            </a:lvl4pPr>
          </a:lstStyle>
          <a:p>
            <a:pPr lvl="0"/>
            <a:r>
              <a:rPr lang="en-GB" sz="2667"/>
              <a:t>Text Here</a:t>
            </a:r>
          </a:p>
          <a:p>
            <a:pPr lvl="1"/>
            <a:r>
              <a:rPr lang="en-GB"/>
              <a:t>Text Here</a:t>
            </a:r>
          </a:p>
          <a:p>
            <a:pPr lvl="2"/>
            <a:r>
              <a:rPr lang="en-GB"/>
              <a:t>Text Here</a:t>
            </a:r>
          </a:p>
          <a:p>
            <a:pPr lvl="3"/>
            <a:r>
              <a:rPr lang="en-GB"/>
              <a:t>Text Here</a:t>
            </a:r>
          </a:p>
        </p:txBody>
      </p:sp>
      <p:pic>
        <p:nvPicPr>
          <p:cNvPr id="1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 t="63474" r="-26313"/>
          <a:stretch/>
        </p:blipFill>
        <p:spPr bwMode="auto">
          <a:xfrm>
            <a:off x="8782128" y="1"/>
            <a:ext cx="3554565" cy="102788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13"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3326" y="5604318"/>
            <a:ext cx="2736601" cy="847143"/>
          </a:xfrm>
          <a:prstGeom prst="rect">
            <a:avLst/>
          </a:prstGeom>
        </p:spPr>
      </p:pic>
    </p:spTree>
    <p:extLst>
      <p:ext uri="{BB962C8B-B14F-4D97-AF65-F5344CB8AC3E}">
        <p14:creationId xmlns:p14="http://schemas.microsoft.com/office/powerpoint/2010/main" val="572239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2/14/19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293941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B3A233-72CE-7547-B504-5B7BA727B6A8}" type="datetimeFigureOut">
              <a:rPr lang="en-US" smtClean="0"/>
              <a:t>2/14/19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06631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B3A233-72CE-7547-B504-5B7BA727B6A8}" type="datetimeFigureOut">
              <a:rPr lang="en-US" smtClean="0"/>
              <a:t>2/14/19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862835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B3A233-72CE-7547-B504-5B7BA727B6A8}" type="datetimeFigureOut">
              <a:rPr lang="en-US" smtClean="0"/>
              <a:t>2/14/19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868378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B3A233-72CE-7547-B504-5B7BA727B6A8}" type="datetimeFigureOut">
              <a:rPr lang="en-US" smtClean="0"/>
              <a:t>2/14/19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327697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B3A233-72CE-7547-B504-5B7BA727B6A8}" type="datetimeFigureOut">
              <a:rPr lang="en-US" smtClean="0"/>
              <a:t>2/14/19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08567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3A233-72CE-7547-B504-5B7BA727B6A8}" type="datetimeFigureOut">
              <a:rPr lang="en-US" smtClean="0"/>
              <a:t>2/14/19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472204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3A233-72CE-7547-B504-5B7BA727B6A8}" type="datetimeFigureOut">
              <a:rPr lang="en-US" smtClean="0"/>
              <a:t>2/14/19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395264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3A233-72CE-7547-B504-5B7BA727B6A8}" type="datetimeFigureOut">
              <a:rPr lang="en-US" smtClean="0"/>
              <a:t>2/14/19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0B4FA-630F-4841-841C-2B315ABB9770}" type="slidenum">
              <a:rPr lang="en-US" smtClean="0"/>
              <a:t>‹#›</a:t>
            </a:fld>
            <a:endParaRPr lang="en-US"/>
          </a:p>
        </p:txBody>
      </p:sp>
    </p:spTree>
    <p:extLst>
      <p:ext uri="{BB962C8B-B14F-4D97-AF65-F5344CB8AC3E}">
        <p14:creationId xmlns:p14="http://schemas.microsoft.com/office/powerpoint/2010/main" val="366850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tiff"/><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623395" y="541719"/>
            <a:ext cx="10177128" cy="198983"/>
          </a:xfrm>
        </p:spPr>
        <p:txBody>
          <a:bodyPr>
            <a:noAutofit/>
          </a:bodyPr>
          <a:lstStyle/>
          <a:p>
            <a:r>
              <a:rPr lang="en-GB" sz="3200" dirty="0" smtClean="0"/>
              <a:t>Free Education Tool for Climate Smart Agriculture </a:t>
            </a:r>
            <a:endParaRPr lang="en-GB" sz="3200" dirty="0"/>
          </a:p>
          <a:p>
            <a:endParaRPr lang="en-GB" dirty="0"/>
          </a:p>
        </p:txBody>
      </p:sp>
      <p:sp>
        <p:nvSpPr>
          <p:cNvPr id="6" name="Text Placeholder 4"/>
          <p:cNvSpPr>
            <a:spLocks noGrp="1"/>
          </p:cNvSpPr>
          <p:nvPr>
            <p:ph type="body" sz="quarter" idx="19"/>
          </p:nvPr>
        </p:nvSpPr>
        <p:spPr>
          <a:xfrm>
            <a:off x="623394" y="1196977"/>
            <a:ext cx="7550449" cy="4176713"/>
          </a:xfrm>
        </p:spPr>
        <p:txBody>
          <a:bodyPr anchor="t">
            <a:normAutofit fontScale="92500" lnSpcReduction="20000"/>
          </a:bodyPr>
          <a:lstStyle/>
          <a:p>
            <a:pPr indent="0">
              <a:buNone/>
            </a:pPr>
            <a:r>
              <a:rPr lang="en-GB" sz="2000" dirty="0" smtClean="0"/>
              <a:t>Farming is affected by climate change; agriculture is also a major contributor to global climate change. The University of Reading led creation of a free ‘massive open online course’ (MOOC) on the future of farming, exploring ways to boost productivity and cut emissions in Europe’s dairy and wine sectors, as well as making them more resilient to future climate change. 18 experts from 10 institutions created 14 short videos.</a:t>
            </a:r>
            <a:endParaRPr lang="en-GB" sz="2000" dirty="0"/>
          </a:p>
          <a:p>
            <a:r>
              <a:rPr lang="en-GB" sz="2000" b="1" dirty="0"/>
              <a:t>IMPACT</a:t>
            </a:r>
            <a:r>
              <a:rPr lang="en-GB" sz="2000" dirty="0"/>
              <a:t>: GHG mitigation, sustainable food production, </a:t>
            </a:r>
            <a:r>
              <a:rPr lang="en-GB" sz="2000" dirty="0" smtClean="0"/>
              <a:t>climate impact</a:t>
            </a:r>
            <a:endParaRPr lang="en-GB" sz="2000" dirty="0"/>
          </a:p>
          <a:p>
            <a:r>
              <a:rPr lang="en-GB" sz="2000" b="1" dirty="0"/>
              <a:t>STAGE</a:t>
            </a:r>
            <a:r>
              <a:rPr lang="en-GB" sz="2000" dirty="0"/>
              <a:t>: working with Climate-KIC flagship </a:t>
            </a:r>
            <a:r>
              <a:rPr lang="en-GB" sz="2000" dirty="0">
                <a:solidFill>
                  <a:schemeClr val="accent6"/>
                </a:solidFill>
              </a:rPr>
              <a:t>Climate Smart Agriculture </a:t>
            </a:r>
            <a:r>
              <a:rPr lang="en-GB" sz="2000" dirty="0" smtClean="0">
                <a:solidFill>
                  <a:schemeClr val="accent6"/>
                </a:solidFill>
              </a:rPr>
              <a:t>Booster</a:t>
            </a:r>
            <a:r>
              <a:rPr lang="en-GB" sz="2000" dirty="0" smtClean="0"/>
              <a:t>, </a:t>
            </a:r>
            <a:r>
              <a:rPr lang="en-GB" sz="2000" dirty="0" smtClean="0"/>
              <a:t>in September 2018 the </a:t>
            </a:r>
            <a:r>
              <a:rPr lang="en-GB" sz="2000" dirty="0" err="1" smtClean="0"/>
              <a:t>CSAb</a:t>
            </a:r>
            <a:r>
              <a:rPr lang="en-GB" sz="2000" dirty="0" smtClean="0"/>
              <a:t> MOOC launched </a:t>
            </a:r>
            <a:r>
              <a:rPr lang="en-GB" sz="2000" dirty="0" smtClean="0"/>
              <a:t>additional language versions of the course in French, German and Chinese.</a:t>
            </a:r>
            <a:endParaRPr lang="en-GB" sz="2000" dirty="0" smtClean="0"/>
          </a:p>
          <a:p>
            <a:r>
              <a:rPr lang="en-GB" sz="2000" b="1" dirty="0" smtClean="0"/>
              <a:t>SCALE</a:t>
            </a:r>
            <a:r>
              <a:rPr lang="en-GB" sz="2000" dirty="0" smtClean="0"/>
              <a:t>: </a:t>
            </a:r>
            <a:r>
              <a:rPr lang="en-GB" sz="2000" dirty="0" smtClean="0"/>
              <a:t>over 5,000</a:t>
            </a:r>
            <a:r>
              <a:rPr lang="en-GB" sz="2000" dirty="0" smtClean="0"/>
              <a:t> </a:t>
            </a:r>
            <a:r>
              <a:rPr lang="en-GB" sz="2000" dirty="0" smtClean="0"/>
              <a:t>students </a:t>
            </a:r>
            <a:r>
              <a:rPr lang="en-GB" sz="2000" dirty="0" smtClean="0"/>
              <a:t>have taken the </a:t>
            </a:r>
            <a:r>
              <a:rPr lang="en-GB" sz="2000" dirty="0" smtClean="0"/>
              <a:t>MOOC </a:t>
            </a:r>
            <a:r>
              <a:rPr lang="en-GB" sz="2000" dirty="0" smtClean="0"/>
              <a:t>since 2017; </a:t>
            </a:r>
            <a:r>
              <a:rPr lang="en-GB" sz="2000" dirty="0" smtClean="0"/>
              <a:t>new modules to the MOOC are being </a:t>
            </a:r>
            <a:r>
              <a:rPr lang="en-GB" sz="2000" dirty="0" smtClean="0"/>
              <a:t>considered including soil health </a:t>
            </a:r>
            <a:r>
              <a:rPr lang="en-GB" sz="2000" dirty="0" smtClean="0"/>
              <a:t>and the possibility of translation </a:t>
            </a:r>
            <a:r>
              <a:rPr lang="en-GB" sz="2000" smtClean="0"/>
              <a:t>into </a:t>
            </a:r>
            <a:r>
              <a:rPr lang="en-GB" sz="2000" smtClean="0"/>
              <a:t>Spanish is </a:t>
            </a:r>
            <a:r>
              <a:rPr lang="en-GB" sz="2000" dirty="0" smtClean="0"/>
              <a:t>being explored.</a:t>
            </a:r>
            <a:endParaRPr lang="en-GB" sz="2000" dirty="0"/>
          </a:p>
          <a:p>
            <a:endParaRPr lang="en-GB" sz="2133" dirty="0"/>
          </a:p>
          <a:p>
            <a:pPr indent="0">
              <a:buNone/>
            </a:pP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8540" y="1196977"/>
            <a:ext cx="1991657" cy="1002131"/>
          </a:xfrm>
          <a:prstGeom prst="rect">
            <a:avLst/>
          </a:prstGeom>
        </p:spPr>
      </p:pic>
      <p:pic>
        <p:nvPicPr>
          <p:cNvPr id="7" name="Picture Placeholder 6"/>
          <p:cNvPicPr>
            <a:picLocks noGrp="1" noChangeAspect="1"/>
          </p:cNvPicPr>
          <p:nvPr>
            <p:ph type="pic" sz="quarter" idx="17"/>
          </p:nvPr>
        </p:nvPicPr>
        <p:blipFill>
          <a:blip r:embed="rId4">
            <a:extLst>
              <a:ext uri="{28A0092B-C50C-407E-A947-70E740481C1C}">
                <a14:useLocalDpi xmlns:a14="http://schemas.microsoft.com/office/drawing/2010/main" val="0"/>
              </a:ext>
            </a:extLst>
          </a:blip>
          <a:srcRect l="19381" r="19381"/>
          <a:stretch>
            <a:fillRect/>
          </a:stretch>
        </p:blipFill>
        <p:spPr>
          <a:xfrm>
            <a:off x="9199574" y="3091002"/>
            <a:ext cx="2462774" cy="3060878"/>
          </a:xfrm>
        </p:spPr>
      </p:pic>
      <p:pic>
        <p:nvPicPr>
          <p:cNvPr id="11" name="Picture 10"/>
          <p:cNvPicPr>
            <a:picLocks noChangeAspect="1"/>
          </p:cNvPicPr>
          <p:nvPr/>
        </p:nvPicPr>
        <p:blipFill>
          <a:blip r:embed="rId5"/>
          <a:stretch>
            <a:fillRect/>
          </a:stretch>
        </p:blipFill>
        <p:spPr>
          <a:xfrm>
            <a:off x="9356228" y="2326851"/>
            <a:ext cx="1953970" cy="636408"/>
          </a:xfrm>
          <a:prstGeom prst="rect">
            <a:avLst/>
          </a:prstGeom>
        </p:spPr>
      </p:pic>
    </p:spTree>
    <p:extLst>
      <p:ext uri="{BB962C8B-B14F-4D97-AF65-F5344CB8AC3E}">
        <p14:creationId xmlns:p14="http://schemas.microsoft.com/office/powerpoint/2010/main" val="11901941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223</Words>
  <Application>Microsoft Macintosh PowerPoint</Application>
  <PresentationFormat>Widescreen</PresentationFormat>
  <Paragraphs>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10</cp:revision>
  <dcterms:created xsi:type="dcterms:W3CDTF">2017-06-23T13:22:12Z</dcterms:created>
  <dcterms:modified xsi:type="dcterms:W3CDTF">2019-02-14T15:22:02Z</dcterms:modified>
</cp:coreProperties>
</file>