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75"/>
  </p:normalViewPr>
  <p:slideViewPr>
    <p:cSldViewPr snapToGrid="0" snapToObjects="1">
      <p:cViewPr varScale="1">
        <p:scale>
          <a:sx n="115" d="100"/>
          <a:sy n="115" d="100"/>
        </p:scale>
        <p:origin x="4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501AE1-8C65-6B49-AEF5-84828A445262}" type="datetimeFigureOut">
              <a:rPr lang="en-US" smtClean="0"/>
              <a:t>7/10/17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A281F9-4D28-D948-A255-E11C7A2A7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046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Dairy production is responsible for four percent of global manmade greenhouse gas emissions 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A team led by South Pole Group, funded by Climate-KIC’s CSA Booster Flagship Project, is exploring ways to reduce emissions in the dairy supply chain of a major cocoa producer 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Using the CSA Booster’s experience and network of experts, the project will identify and pilot technologies and practices in a handful of markets around the world 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Once these approaches are tested and fine-tuned, the company will be able to scale up its investment in emission reduction along its extensive dairy supply chain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92C1D-2BFA-4AF9-ACBF-EB79A88E7C4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99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42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102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519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&amp;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4"/>
          <p:cNvSpPr>
            <a:spLocks noGrp="1"/>
          </p:cNvSpPr>
          <p:nvPr>
            <p:ph type="pic" sz="quarter" idx="16"/>
          </p:nvPr>
        </p:nvSpPr>
        <p:spPr>
          <a:xfrm>
            <a:off x="4463819" y="1196753"/>
            <a:ext cx="3360373" cy="4176465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2133"/>
            </a:lvl1pPr>
          </a:lstStyle>
          <a:p>
            <a:endParaRPr lang="en-GB"/>
          </a:p>
        </p:txBody>
      </p:sp>
      <p:sp>
        <p:nvSpPr>
          <p:cNvPr id="9" name="Picture Placeholder 24"/>
          <p:cNvSpPr>
            <a:spLocks noGrp="1"/>
          </p:cNvSpPr>
          <p:nvPr>
            <p:ph type="pic" sz="quarter" idx="17"/>
          </p:nvPr>
        </p:nvSpPr>
        <p:spPr>
          <a:xfrm>
            <a:off x="8208236" y="1196753"/>
            <a:ext cx="3360373" cy="4176465"/>
          </a:xfrm>
          <a:prstGeom prst="round2DiagRect">
            <a:avLst>
              <a:gd name="adj1" fmla="val 0"/>
              <a:gd name="adj2" fmla="val 18487"/>
            </a:avLst>
          </a:prstGeom>
        </p:spPr>
        <p:txBody>
          <a:bodyPr/>
          <a:lstStyle>
            <a:lvl1pPr marL="0" indent="0">
              <a:buNone/>
              <a:defRPr sz="2133"/>
            </a:lvl1pPr>
          </a:lstStyle>
          <a:p>
            <a:endParaRPr lang="en-GB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23395" y="541719"/>
            <a:ext cx="3456383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Title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23395" y="1196977"/>
            <a:ext cx="3456383" cy="4176713"/>
          </a:xfrm>
          <a:prstGeom prst="rect">
            <a:avLst/>
          </a:prstGeom>
        </p:spPr>
        <p:txBody>
          <a:bodyPr/>
          <a:lstStyle>
            <a:lvl1pPr marL="0" indent="-239994">
              <a:lnSpc>
                <a:spcPct val="114000"/>
              </a:lnSpc>
              <a:buClr>
                <a:schemeClr val="tx2"/>
              </a:buClr>
              <a:buFont typeface="Arial" pitchFamily="34" charset="0"/>
              <a:buChar char="•"/>
              <a:defRPr sz="2667">
                <a:solidFill>
                  <a:schemeClr val="tx1"/>
                </a:solidFill>
              </a:defRPr>
            </a:lvl1pPr>
            <a:lvl2pPr marL="863978" indent="-239994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667"/>
            </a:lvl2pPr>
            <a:lvl3pPr marL="1523962" indent="-239994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667"/>
            </a:lvl3pPr>
            <a:lvl4pPr marL="2133547" indent="-239994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667" baseline="0"/>
            </a:lvl4pPr>
          </a:lstStyle>
          <a:p>
            <a:pPr lvl="0"/>
            <a:r>
              <a:rPr lang="en-GB" sz="2667"/>
              <a:t>Text Here</a:t>
            </a:r>
          </a:p>
          <a:p>
            <a:pPr lvl="1"/>
            <a:r>
              <a:rPr lang="en-GB"/>
              <a:t>Text Here</a:t>
            </a:r>
          </a:p>
          <a:p>
            <a:pPr lvl="2"/>
            <a:r>
              <a:rPr lang="en-GB"/>
              <a:t>Text Here</a:t>
            </a:r>
          </a:p>
          <a:p>
            <a:pPr lvl="3"/>
            <a:r>
              <a:rPr lang="en-GB"/>
              <a:t>Text Here</a:t>
            </a:r>
          </a:p>
        </p:txBody>
      </p:sp>
      <p:pic>
        <p:nvPicPr>
          <p:cNvPr id="12" name="Picture 2" descr="F:\Birmingham\MSU\Creative Services\DG EAC Framework jobs\EIT\2014 EIT re-brand\Brand elements examples\Mock-ups\Examples\Powerpoint Template\Old\Graphic_element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63474" r="-26313"/>
          <a:stretch/>
        </p:blipFill>
        <p:spPr bwMode="auto">
          <a:xfrm>
            <a:off x="8782128" y="1"/>
            <a:ext cx="3554565" cy="10278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limate_KIC_horizontal_logo_cmy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26" y="5604318"/>
            <a:ext cx="2736601" cy="84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239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1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318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835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78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697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67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204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6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50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623395" y="541719"/>
            <a:ext cx="10177128" cy="198983"/>
          </a:xfrm>
        </p:spPr>
        <p:txBody>
          <a:bodyPr>
            <a:noAutofit/>
          </a:bodyPr>
          <a:lstStyle/>
          <a:p>
            <a:r>
              <a:rPr lang="en-GB" sz="3200" dirty="0" smtClean="0"/>
              <a:t>Mobilising a Climate Smart Dutch Dairy sector (</a:t>
            </a:r>
            <a:r>
              <a:rPr lang="en-GB" sz="3200" dirty="0"/>
              <a:t>SLU)</a:t>
            </a:r>
          </a:p>
          <a:p>
            <a:endParaRPr lang="en-GB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623395" y="1196977"/>
            <a:ext cx="7627226" cy="4176713"/>
          </a:xfrm>
        </p:spPr>
        <p:txBody>
          <a:bodyPr anchor="t">
            <a:normAutofit fontScale="85000" lnSpcReduction="10000"/>
          </a:bodyPr>
          <a:lstStyle/>
          <a:p>
            <a:pPr indent="0">
              <a:buNone/>
            </a:pPr>
            <a:r>
              <a:rPr lang="en-GB" sz="2000" dirty="0"/>
              <a:t>Dairy production accounts for 4 per cent of global GHG </a:t>
            </a:r>
            <a:r>
              <a:rPr lang="en-GB" sz="2000" dirty="0" smtClean="0"/>
              <a:t>emissions. </a:t>
            </a:r>
            <a:r>
              <a:rPr lang="en-GB" sz="2000" dirty="0" err="1" smtClean="0">
                <a:solidFill>
                  <a:schemeClr val="accent6"/>
                </a:solidFill>
              </a:rPr>
              <a:t>FrieslandCampina</a:t>
            </a:r>
            <a:r>
              <a:rPr lang="en-GB" sz="2000" dirty="0" smtClean="0">
                <a:solidFill>
                  <a:schemeClr val="accent6"/>
                </a:solidFill>
              </a:rPr>
              <a:t> </a:t>
            </a:r>
            <a:r>
              <a:rPr lang="en-GB" sz="2000" dirty="0" smtClean="0"/>
              <a:t>is one of the world’s largest dairy cooperatives and produces 80 per cent of the Netherland’s dairy produce from 18,900 member farms in Germany, Belgium and Netherlands. </a:t>
            </a:r>
            <a:r>
              <a:rPr lang="en-GB" sz="2000" dirty="0"/>
              <a:t>E</a:t>
            </a:r>
            <a:r>
              <a:rPr lang="en-GB" sz="2000" dirty="0" smtClean="0"/>
              <a:t>xploring a practical methodology for cutting dairy sector emissions by 20 per cent by 2020 across the Netherlands’ €12bn dairy supply chain. </a:t>
            </a:r>
            <a:r>
              <a:rPr lang="en-GB" sz="2000" dirty="0"/>
              <a:t>Solutions span dietary supplements and breeding techniques, to integration of more renewable energy and efficient machinery.</a:t>
            </a:r>
          </a:p>
          <a:p>
            <a:r>
              <a:rPr lang="en-GB" sz="2000" dirty="0"/>
              <a:t>IMPACT</a:t>
            </a:r>
            <a:r>
              <a:rPr lang="en-GB" sz="2000"/>
              <a:t>: </a:t>
            </a:r>
            <a:r>
              <a:rPr lang="en-GB" sz="2000" smtClean="0"/>
              <a:t>national GHG </a:t>
            </a:r>
            <a:r>
              <a:rPr lang="en-GB" sz="2000" dirty="0"/>
              <a:t>mitigation, sustainable food production, climate</a:t>
            </a:r>
          </a:p>
          <a:p>
            <a:r>
              <a:rPr lang="en-GB" sz="2000" dirty="0"/>
              <a:t>STAGE: </a:t>
            </a:r>
            <a:r>
              <a:rPr lang="en-GB" sz="2000" dirty="0" err="1"/>
              <a:t>FrieslandCampina</a:t>
            </a:r>
            <a:r>
              <a:rPr lang="en-GB" sz="2000" dirty="0"/>
              <a:t> to </a:t>
            </a:r>
            <a:r>
              <a:rPr lang="en-GB" sz="2000" dirty="0" smtClean="0"/>
              <a:t>become a member of Climate-KIC </a:t>
            </a:r>
            <a:r>
              <a:rPr lang="en-GB" sz="2000" dirty="0"/>
              <a:t>flagship </a:t>
            </a:r>
            <a:r>
              <a:rPr lang="en-GB" sz="2000" dirty="0">
                <a:solidFill>
                  <a:schemeClr val="accent6"/>
                </a:solidFill>
              </a:rPr>
              <a:t>Climate Smart Agriculture </a:t>
            </a:r>
            <a:r>
              <a:rPr lang="en-GB" sz="2000" dirty="0" smtClean="0">
                <a:solidFill>
                  <a:schemeClr val="accent6"/>
                </a:solidFill>
              </a:rPr>
              <a:t>Booster</a:t>
            </a:r>
            <a:r>
              <a:rPr lang="en-GB" sz="2000" dirty="0" smtClean="0"/>
              <a:t>, and work with knowledge partner </a:t>
            </a:r>
            <a:r>
              <a:rPr lang="en-GB" sz="2000" dirty="0" err="1" smtClean="0"/>
              <a:t>Wageningen</a:t>
            </a:r>
            <a:r>
              <a:rPr lang="en-GB" sz="2000" dirty="0" smtClean="0"/>
              <a:t> UR.</a:t>
            </a:r>
            <a:endParaRPr lang="en-GB" sz="2000" dirty="0"/>
          </a:p>
          <a:p>
            <a:r>
              <a:rPr lang="en-GB" sz="2000" dirty="0"/>
              <a:t>SCALE: </a:t>
            </a:r>
            <a:r>
              <a:rPr lang="en-GB" sz="2000" dirty="0" smtClean="0"/>
              <a:t>Results to inform </a:t>
            </a:r>
            <a:r>
              <a:rPr lang="en-GB" sz="2000" dirty="0" err="1" smtClean="0"/>
              <a:t>FrieslandCampina</a:t>
            </a:r>
            <a:r>
              <a:rPr lang="en-GB" sz="2000" dirty="0" smtClean="0"/>
              <a:t> pledge to cut emissions by 20 per cent by 2020 and mobilise Dutch dairy sector to follow suit. Knowledge-sharing </a:t>
            </a:r>
            <a:r>
              <a:rPr lang="en-GB" sz="2000" dirty="0"/>
              <a:t>of findings to </a:t>
            </a:r>
            <a:r>
              <a:rPr lang="en-GB" sz="2000" dirty="0" smtClean="0"/>
              <a:t>wider EU dairy </a:t>
            </a:r>
            <a:r>
              <a:rPr lang="en-GB" sz="2000" dirty="0"/>
              <a:t>sector to tackle climate change</a:t>
            </a:r>
          </a:p>
          <a:p>
            <a:endParaRPr lang="en-GB" sz="2133" dirty="0"/>
          </a:p>
          <a:p>
            <a:pPr indent="0">
              <a:buNone/>
            </a:pP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1408" y="1406051"/>
            <a:ext cx="2290444" cy="1178152"/>
          </a:xfrm>
          <a:prstGeom prst="rect">
            <a:avLst/>
          </a:prstGeom>
        </p:spPr>
      </p:pic>
      <p:pic>
        <p:nvPicPr>
          <p:cNvPr id="8" name="Picture Placeholder 7"/>
          <p:cNvPicPr>
            <a:picLocks noGrp="1" noChangeAspect="1"/>
          </p:cNvPicPr>
          <p:nvPr>
            <p:ph type="pic" sz="quarter" idx="1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87" r="9787"/>
          <a:stretch>
            <a:fillRect/>
          </a:stretch>
        </p:blipFill>
        <p:spPr>
          <a:xfrm>
            <a:off x="8785727" y="2867982"/>
            <a:ext cx="2669971" cy="3318394"/>
          </a:xfrm>
        </p:spPr>
      </p:pic>
    </p:spTree>
    <p:extLst>
      <p:ext uri="{BB962C8B-B14F-4D97-AF65-F5344CB8AC3E}">
        <p14:creationId xmlns:p14="http://schemas.microsoft.com/office/powerpoint/2010/main" val="1190194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181</Words>
  <Application>Microsoft Macintosh PowerPoint</Application>
  <PresentationFormat>Widescreen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Howard-Vyse</dc:creator>
  <cp:lastModifiedBy>Tom Howard-Vyse</cp:lastModifiedBy>
  <cp:revision>7</cp:revision>
  <dcterms:created xsi:type="dcterms:W3CDTF">2017-06-23T13:22:12Z</dcterms:created>
  <dcterms:modified xsi:type="dcterms:W3CDTF">2017-07-10T15:04:54Z</dcterms:modified>
</cp:coreProperties>
</file>