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57"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56"/>
    <p:restoredTop sz="94675"/>
  </p:normalViewPr>
  <p:slideViewPr>
    <p:cSldViewPr snapToGrid="0" snapToObjects="1">
      <p:cViewPr varScale="1">
        <p:scale>
          <a:sx n="81" d="100"/>
          <a:sy n="81" d="100"/>
        </p:scale>
        <p:origin x="151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501AE1-8C65-6B49-AEF5-84828A445262}" type="datetimeFigureOut">
              <a:rPr lang="en-US" smtClean="0"/>
              <a:t>7/8/17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A281F9-4D28-D948-A255-E11C7A2A7905}" type="slidenum">
              <a:rPr lang="en-US" smtClean="0"/>
              <a:t>‹#›</a:t>
            </a:fld>
            <a:endParaRPr lang="en-US"/>
          </a:p>
        </p:txBody>
      </p:sp>
    </p:spTree>
    <p:extLst>
      <p:ext uri="{BB962C8B-B14F-4D97-AF65-F5344CB8AC3E}">
        <p14:creationId xmlns:p14="http://schemas.microsoft.com/office/powerpoint/2010/main" val="1931046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smtClean="0">
                <a:solidFill>
                  <a:schemeClr val="tx1"/>
                </a:solidFill>
                <a:effectLst/>
                <a:latin typeface="+mn-lt"/>
                <a:ea typeface="+mn-ea"/>
                <a:cs typeface="+mn-cs"/>
              </a:rPr>
              <a:t>The objective of </a:t>
            </a:r>
            <a:r>
              <a:rPr lang="fr-FR" sz="1200" kern="1200" dirty="0" err="1" smtClean="0">
                <a:solidFill>
                  <a:schemeClr val="tx1"/>
                </a:solidFill>
                <a:effectLst/>
                <a:latin typeface="+mn-lt"/>
                <a:ea typeface="+mn-ea"/>
                <a:cs typeface="+mn-cs"/>
              </a:rPr>
              <a:t>this</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project</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is</a:t>
            </a:r>
            <a:r>
              <a:rPr lang="fr-FR" sz="1200" kern="1200" dirty="0" smtClean="0">
                <a:solidFill>
                  <a:schemeClr val="tx1"/>
                </a:solidFill>
                <a:effectLst/>
                <a:latin typeface="+mn-lt"/>
                <a:ea typeface="+mn-ea"/>
                <a:cs typeface="+mn-cs"/>
              </a:rPr>
              <a:t> to </a:t>
            </a:r>
            <a:r>
              <a:rPr lang="fr-FR" sz="1200" kern="1200" dirty="0" err="1" smtClean="0">
                <a:solidFill>
                  <a:schemeClr val="tx1"/>
                </a:solidFill>
                <a:effectLst/>
                <a:latin typeface="+mn-lt"/>
                <a:ea typeface="+mn-ea"/>
                <a:cs typeface="+mn-cs"/>
              </a:rPr>
              <a:t>perform</a:t>
            </a:r>
            <a:r>
              <a:rPr lang="fr-FR" sz="1200" kern="1200" dirty="0" smtClean="0">
                <a:solidFill>
                  <a:schemeClr val="tx1"/>
                </a:solidFill>
                <a:effectLst/>
                <a:latin typeface="+mn-lt"/>
                <a:ea typeface="+mn-ea"/>
                <a:cs typeface="+mn-cs"/>
              </a:rPr>
              <a:t> a </a:t>
            </a:r>
            <a:r>
              <a:rPr lang="fr-FR" sz="1200" kern="1200" dirty="0" err="1" smtClean="0">
                <a:solidFill>
                  <a:schemeClr val="tx1"/>
                </a:solidFill>
                <a:effectLst/>
                <a:latin typeface="+mn-lt"/>
                <a:ea typeface="+mn-ea"/>
                <a:cs typeface="+mn-cs"/>
              </a:rPr>
              <a:t>feasibility</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study</a:t>
            </a:r>
            <a:r>
              <a:rPr lang="fr-FR" sz="1200" kern="1200" dirty="0" smtClean="0">
                <a:solidFill>
                  <a:schemeClr val="tx1"/>
                </a:solidFill>
                <a:effectLst/>
                <a:latin typeface="+mn-lt"/>
                <a:ea typeface="+mn-ea"/>
                <a:cs typeface="+mn-cs"/>
              </a:rPr>
              <a:t> to </a:t>
            </a:r>
            <a:r>
              <a:rPr lang="fr-FR" sz="1200" kern="1200" dirty="0" err="1" smtClean="0">
                <a:solidFill>
                  <a:schemeClr val="tx1"/>
                </a:solidFill>
                <a:effectLst/>
                <a:latin typeface="+mn-lt"/>
                <a:ea typeface="+mn-ea"/>
                <a:cs typeface="+mn-cs"/>
              </a:rPr>
              <a:t>build</a:t>
            </a:r>
            <a:r>
              <a:rPr lang="fr-FR" sz="1200" kern="1200" dirty="0" smtClean="0">
                <a:solidFill>
                  <a:schemeClr val="tx1"/>
                </a:solidFill>
                <a:effectLst/>
                <a:latin typeface="+mn-lt"/>
                <a:ea typeface="+mn-ea"/>
                <a:cs typeface="+mn-cs"/>
              </a:rPr>
              <a:t> a </a:t>
            </a:r>
            <a:r>
              <a:rPr lang="fr-FR" sz="1200" kern="1200" dirty="0" err="1" smtClean="0">
                <a:solidFill>
                  <a:schemeClr val="tx1"/>
                </a:solidFill>
                <a:effectLst/>
                <a:latin typeface="+mn-lt"/>
                <a:ea typeface="+mn-ea"/>
                <a:cs typeface="+mn-cs"/>
              </a:rPr>
              <a:t>European</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project</a:t>
            </a:r>
            <a:r>
              <a:rPr lang="fr-FR" sz="1200" kern="1200" dirty="0" smtClean="0">
                <a:solidFill>
                  <a:schemeClr val="tx1"/>
                </a:solidFill>
                <a:effectLst/>
                <a:latin typeface="+mn-lt"/>
                <a:ea typeface="+mn-ea"/>
                <a:cs typeface="+mn-cs"/>
              </a:rPr>
              <a:t> to </a:t>
            </a:r>
            <a:r>
              <a:rPr lang="fr-FR" sz="1200" kern="1200" dirty="0" err="1" smtClean="0">
                <a:solidFill>
                  <a:schemeClr val="tx1"/>
                </a:solidFill>
                <a:effectLst/>
                <a:latin typeface="+mn-lt"/>
                <a:ea typeface="+mn-ea"/>
                <a:cs typeface="+mn-cs"/>
              </a:rPr>
              <a:t>implement</a:t>
            </a:r>
            <a:r>
              <a:rPr lang="fr-FR" sz="1200" kern="1200" dirty="0" smtClean="0">
                <a:solidFill>
                  <a:schemeClr val="tx1"/>
                </a:solidFill>
                <a:effectLst/>
                <a:latin typeface="+mn-lt"/>
                <a:ea typeface="+mn-ea"/>
                <a:cs typeface="+mn-cs"/>
              </a:rPr>
              <a:t> a fruit </a:t>
            </a:r>
            <a:r>
              <a:rPr lang="fr-FR" sz="1200" kern="1200" dirty="0" err="1" smtClean="0">
                <a:solidFill>
                  <a:schemeClr val="tx1"/>
                </a:solidFill>
                <a:effectLst/>
                <a:latin typeface="+mn-lt"/>
                <a:ea typeface="+mn-ea"/>
                <a:cs typeface="+mn-cs"/>
              </a:rPr>
              <a:t>sustainable</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sourcing</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strategy</a:t>
            </a:r>
            <a:r>
              <a:rPr lang="fr-FR" sz="1200" kern="1200" dirty="0" smtClean="0">
                <a:solidFill>
                  <a:schemeClr val="tx1"/>
                </a:solidFill>
                <a:effectLst/>
                <a:latin typeface="+mn-lt"/>
                <a:ea typeface="+mn-ea"/>
                <a:cs typeface="+mn-cs"/>
              </a:rPr>
              <a:t> for </a:t>
            </a:r>
            <a:r>
              <a:rPr lang="fr-FR" sz="1200" kern="1200" dirty="0" err="1" smtClean="0">
                <a:solidFill>
                  <a:schemeClr val="tx1"/>
                </a:solidFill>
                <a:effectLst/>
                <a:latin typeface="+mn-lt"/>
                <a:ea typeface="+mn-ea"/>
                <a:cs typeface="+mn-cs"/>
              </a:rPr>
              <a:t>strawberry</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suppliers</a:t>
            </a:r>
            <a:r>
              <a:rPr lang="fr-FR" sz="1200" kern="1200" dirty="0" smtClean="0">
                <a:solidFill>
                  <a:schemeClr val="tx1"/>
                </a:solidFill>
                <a:effectLst/>
                <a:latin typeface="+mn-lt"/>
                <a:ea typeface="+mn-ea"/>
                <a:cs typeface="+mn-cs"/>
              </a:rPr>
              <a:t> and for </a:t>
            </a:r>
            <a:r>
              <a:rPr lang="fr-FR" sz="1200" kern="1200" dirty="0" err="1" smtClean="0">
                <a:solidFill>
                  <a:schemeClr val="tx1"/>
                </a:solidFill>
                <a:effectLst/>
                <a:latin typeface="+mn-lt"/>
                <a:ea typeface="+mn-ea"/>
                <a:cs typeface="+mn-cs"/>
              </a:rPr>
              <a:t>apple</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suppliers</a:t>
            </a:r>
            <a:r>
              <a:rPr lang="fr-FR" sz="1200" kern="1200" dirty="0" smtClean="0">
                <a:solidFill>
                  <a:schemeClr val="tx1"/>
                </a:solidFill>
                <a:effectLst/>
                <a:latin typeface="+mn-lt"/>
                <a:ea typeface="+mn-ea"/>
                <a:cs typeface="+mn-cs"/>
              </a:rPr>
              <a:t>. The </a:t>
            </a:r>
            <a:r>
              <a:rPr lang="fr-FR" sz="1200" kern="1200" dirty="0" err="1" smtClean="0">
                <a:solidFill>
                  <a:schemeClr val="tx1"/>
                </a:solidFill>
                <a:effectLst/>
                <a:latin typeface="+mn-lt"/>
                <a:ea typeface="+mn-ea"/>
                <a:cs typeface="+mn-cs"/>
              </a:rPr>
              <a:t>ultimate</a:t>
            </a:r>
            <a:r>
              <a:rPr lang="fr-FR" sz="1200" kern="1200" dirty="0" smtClean="0">
                <a:solidFill>
                  <a:schemeClr val="tx1"/>
                </a:solidFill>
                <a:effectLst/>
                <a:latin typeface="+mn-lt"/>
                <a:ea typeface="+mn-ea"/>
                <a:cs typeface="+mn-cs"/>
              </a:rPr>
              <a:t> goals are to </a:t>
            </a:r>
            <a:r>
              <a:rPr lang="fr-FR" sz="1200" kern="1200" dirty="0" err="1" smtClean="0">
                <a:solidFill>
                  <a:schemeClr val="tx1"/>
                </a:solidFill>
                <a:effectLst/>
                <a:latin typeface="+mn-lt"/>
                <a:ea typeface="+mn-ea"/>
                <a:cs typeface="+mn-cs"/>
              </a:rPr>
              <a:t>define</a:t>
            </a:r>
            <a:r>
              <a:rPr lang="fr-FR" sz="1200" kern="1200" dirty="0" smtClean="0">
                <a:solidFill>
                  <a:schemeClr val="tx1"/>
                </a:solidFill>
                <a:effectLst/>
                <a:latin typeface="+mn-lt"/>
                <a:ea typeface="+mn-ea"/>
                <a:cs typeface="+mn-cs"/>
              </a:rPr>
              <a:t> the agricultural practices </a:t>
            </a:r>
            <a:r>
              <a:rPr lang="fr-FR" sz="1200" kern="1200" dirty="0" err="1" smtClean="0">
                <a:solidFill>
                  <a:schemeClr val="tx1"/>
                </a:solidFill>
                <a:effectLst/>
                <a:latin typeface="+mn-lt"/>
                <a:ea typeface="+mn-ea"/>
                <a:cs typeface="+mn-cs"/>
              </a:rPr>
              <a:t>adapted</a:t>
            </a:r>
            <a:r>
              <a:rPr lang="fr-FR" sz="1200" kern="1200" dirty="0" smtClean="0">
                <a:solidFill>
                  <a:schemeClr val="tx1"/>
                </a:solidFill>
                <a:effectLst/>
                <a:latin typeface="+mn-lt"/>
                <a:ea typeface="+mn-ea"/>
                <a:cs typeface="+mn-cs"/>
              </a:rPr>
              <a:t> to </a:t>
            </a:r>
            <a:r>
              <a:rPr lang="fr-FR" sz="1200" kern="1200" dirty="0" err="1" smtClean="0">
                <a:solidFill>
                  <a:schemeClr val="tx1"/>
                </a:solidFill>
                <a:effectLst/>
                <a:latin typeface="+mn-lt"/>
                <a:ea typeface="+mn-ea"/>
                <a:cs typeface="+mn-cs"/>
              </a:rPr>
              <a:t>each</a:t>
            </a:r>
            <a:r>
              <a:rPr lang="fr-FR" sz="1200" kern="1200" dirty="0" smtClean="0">
                <a:solidFill>
                  <a:schemeClr val="tx1"/>
                </a:solidFill>
                <a:effectLst/>
                <a:latin typeface="+mn-lt"/>
                <a:ea typeface="+mn-ea"/>
                <a:cs typeface="+mn-cs"/>
              </a:rPr>
              <a:t> type of </a:t>
            </a:r>
            <a:r>
              <a:rPr lang="fr-FR" sz="1200" kern="1200" dirty="0" err="1" smtClean="0">
                <a:solidFill>
                  <a:schemeClr val="tx1"/>
                </a:solidFill>
                <a:effectLst/>
                <a:latin typeface="+mn-lt"/>
                <a:ea typeface="+mn-ea"/>
                <a:cs typeface="+mn-cs"/>
              </a:rPr>
              <a:t>soil</a:t>
            </a:r>
            <a:r>
              <a:rPr lang="fr-FR" sz="1200" kern="1200" dirty="0" smtClean="0">
                <a:solidFill>
                  <a:schemeClr val="tx1"/>
                </a:solidFill>
                <a:effectLst/>
                <a:latin typeface="+mn-lt"/>
                <a:ea typeface="+mn-ea"/>
                <a:cs typeface="+mn-cs"/>
              </a:rPr>
              <a:t> and </a:t>
            </a:r>
            <a:r>
              <a:rPr lang="fr-FR" sz="1200" kern="1200" dirty="0" err="1" smtClean="0">
                <a:solidFill>
                  <a:schemeClr val="tx1"/>
                </a:solidFill>
                <a:effectLst/>
                <a:latin typeface="+mn-lt"/>
                <a:ea typeface="+mn-ea"/>
                <a:cs typeface="+mn-cs"/>
              </a:rPr>
              <a:t>climate</a:t>
            </a:r>
            <a:r>
              <a:rPr lang="fr-FR" sz="1200" kern="1200" dirty="0" smtClean="0">
                <a:solidFill>
                  <a:schemeClr val="tx1"/>
                </a:solidFill>
                <a:effectLst/>
                <a:latin typeface="+mn-lt"/>
                <a:ea typeface="+mn-ea"/>
                <a:cs typeface="+mn-cs"/>
              </a:rPr>
              <a:t> and </a:t>
            </a:r>
            <a:r>
              <a:rPr lang="fr-FR" sz="1200" kern="1200" dirty="0" err="1" smtClean="0">
                <a:solidFill>
                  <a:schemeClr val="tx1"/>
                </a:solidFill>
                <a:effectLst/>
                <a:latin typeface="+mn-lt"/>
                <a:ea typeface="+mn-ea"/>
                <a:cs typeface="+mn-cs"/>
              </a:rPr>
              <a:t>establish</a:t>
            </a:r>
            <a:r>
              <a:rPr lang="fr-FR" sz="1200" kern="1200" dirty="0" smtClean="0">
                <a:solidFill>
                  <a:schemeClr val="tx1"/>
                </a:solidFill>
                <a:effectLst/>
                <a:latin typeface="+mn-lt"/>
                <a:ea typeface="+mn-ea"/>
                <a:cs typeface="+mn-cs"/>
              </a:rPr>
              <a:t> the guidelines </a:t>
            </a:r>
            <a:r>
              <a:rPr lang="fr-FR" sz="1200" kern="1200" dirty="0" err="1" smtClean="0">
                <a:solidFill>
                  <a:schemeClr val="tx1"/>
                </a:solidFill>
                <a:effectLst/>
                <a:latin typeface="+mn-lt"/>
                <a:ea typeface="+mn-ea"/>
                <a:cs typeface="+mn-cs"/>
              </a:rPr>
              <a:t>that</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will</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allow</a:t>
            </a:r>
            <a:r>
              <a:rPr lang="fr-FR" sz="1200" kern="1200" dirty="0" smtClean="0">
                <a:solidFill>
                  <a:schemeClr val="tx1"/>
                </a:solidFill>
                <a:effectLst/>
                <a:latin typeface="+mn-lt"/>
                <a:ea typeface="+mn-ea"/>
                <a:cs typeface="+mn-cs"/>
              </a:rPr>
              <a:t> for a </a:t>
            </a:r>
            <a:r>
              <a:rPr lang="fr-FR" sz="1200" kern="1200" dirty="0" err="1" smtClean="0">
                <a:solidFill>
                  <a:schemeClr val="tx1"/>
                </a:solidFill>
                <a:effectLst/>
                <a:latin typeface="+mn-lt"/>
                <a:ea typeface="+mn-ea"/>
                <a:cs typeface="+mn-cs"/>
              </a:rPr>
              <a:t>climate</a:t>
            </a:r>
            <a:r>
              <a:rPr lang="fr-FR" sz="1200" kern="1200" dirty="0" smtClean="0">
                <a:solidFill>
                  <a:schemeClr val="tx1"/>
                </a:solidFill>
                <a:effectLst/>
                <a:latin typeface="+mn-lt"/>
                <a:ea typeface="+mn-ea"/>
                <a:cs typeface="+mn-cs"/>
              </a:rPr>
              <a:t> smart and </a:t>
            </a:r>
            <a:r>
              <a:rPr lang="fr-FR" sz="1200" kern="1200" dirty="0" err="1" smtClean="0">
                <a:solidFill>
                  <a:schemeClr val="tx1"/>
                </a:solidFill>
                <a:effectLst/>
                <a:latin typeface="+mn-lt"/>
                <a:ea typeface="+mn-ea"/>
                <a:cs typeface="+mn-cs"/>
              </a:rPr>
              <a:t>environment-friendly</a:t>
            </a:r>
            <a:r>
              <a:rPr lang="fr-FR" sz="1200" kern="1200" smtClean="0">
                <a:solidFill>
                  <a:schemeClr val="tx1"/>
                </a:solidFill>
                <a:effectLst/>
                <a:latin typeface="+mn-lt"/>
                <a:ea typeface="+mn-ea"/>
                <a:cs typeface="+mn-cs"/>
              </a:rPr>
              <a:t> fruit production. The </a:t>
            </a:r>
            <a:r>
              <a:rPr lang="fr-FR" sz="1200" kern="1200" dirty="0" smtClean="0">
                <a:solidFill>
                  <a:schemeClr val="tx1"/>
                </a:solidFill>
                <a:effectLst/>
                <a:latin typeface="+mn-lt"/>
                <a:ea typeface="+mn-ea"/>
                <a:cs typeface="+mn-cs"/>
              </a:rPr>
              <a:t>levers </a:t>
            </a:r>
            <a:r>
              <a:rPr lang="fr-FR" sz="1200" kern="1200" dirty="0" err="1" smtClean="0">
                <a:solidFill>
                  <a:schemeClr val="tx1"/>
                </a:solidFill>
                <a:effectLst/>
                <a:latin typeface="+mn-lt"/>
                <a:ea typeface="+mn-ea"/>
                <a:cs typeface="+mn-cs"/>
              </a:rPr>
              <a:t>identified</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through</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working</a:t>
            </a:r>
            <a:r>
              <a:rPr lang="fr-FR" sz="1200" kern="1200" dirty="0" smtClean="0">
                <a:solidFill>
                  <a:schemeClr val="tx1"/>
                </a:solidFill>
                <a:effectLst/>
                <a:latin typeface="+mn-lt"/>
                <a:ea typeface="+mn-ea"/>
                <a:cs typeface="+mn-cs"/>
              </a:rPr>
              <a:t> groups on Apple and </a:t>
            </a:r>
            <a:r>
              <a:rPr lang="fr-FR" sz="1200" kern="1200" dirty="0" err="1" smtClean="0">
                <a:solidFill>
                  <a:schemeClr val="tx1"/>
                </a:solidFill>
                <a:effectLst/>
                <a:latin typeface="+mn-lt"/>
                <a:ea typeface="+mn-ea"/>
                <a:cs typeface="+mn-cs"/>
              </a:rPr>
              <a:t>Strawberry</a:t>
            </a:r>
            <a:r>
              <a:rPr lang="fr-FR" sz="1200" kern="1200" dirty="0" smtClean="0">
                <a:solidFill>
                  <a:schemeClr val="tx1"/>
                </a:solidFill>
                <a:effectLst/>
                <a:latin typeface="+mn-lt"/>
                <a:ea typeface="+mn-ea"/>
                <a:cs typeface="+mn-cs"/>
              </a:rPr>
              <a:t>, as key to </a:t>
            </a:r>
            <a:r>
              <a:rPr lang="fr-FR" sz="1200" kern="1200" dirty="0" err="1" smtClean="0">
                <a:solidFill>
                  <a:schemeClr val="tx1"/>
                </a:solidFill>
                <a:effectLst/>
                <a:latin typeface="+mn-lt"/>
                <a:ea typeface="+mn-ea"/>
                <a:cs typeface="+mn-cs"/>
              </a:rPr>
              <a:t>ensure</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sustainable</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growing</a:t>
            </a:r>
            <a:r>
              <a:rPr lang="fr-FR" sz="1200" kern="1200" dirty="0" smtClean="0">
                <a:solidFill>
                  <a:schemeClr val="tx1"/>
                </a:solidFill>
                <a:effectLst/>
                <a:latin typeface="+mn-lt"/>
                <a:ea typeface="+mn-ea"/>
                <a:cs typeface="+mn-cs"/>
              </a:rPr>
              <a:t> of </a:t>
            </a:r>
            <a:r>
              <a:rPr lang="fr-FR" sz="1200" kern="1200" dirty="0" err="1" smtClean="0">
                <a:solidFill>
                  <a:schemeClr val="tx1"/>
                </a:solidFill>
                <a:effectLst/>
                <a:latin typeface="+mn-lt"/>
                <a:ea typeface="+mn-ea"/>
                <a:cs typeface="+mn-cs"/>
              </a:rPr>
              <a:t>these</a:t>
            </a:r>
            <a:r>
              <a:rPr lang="fr-FR" sz="1200" kern="1200" dirty="0" smtClean="0">
                <a:solidFill>
                  <a:schemeClr val="tx1"/>
                </a:solidFill>
                <a:effectLst/>
                <a:latin typeface="+mn-lt"/>
                <a:ea typeface="+mn-ea"/>
                <a:cs typeface="+mn-cs"/>
              </a:rPr>
              <a:t> key fruits </a:t>
            </a:r>
            <a:r>
              <a:rPr lang="fr-FR" sz="1200" kern="1200" dirty="0" err="1" smtClean="0">
                <a:solidFill>
                  <a:schemeClr val="tx1"/>
                </a:solidFill>
                <a:effectLst/>
                <a:latin typeface="+mn-lt"/>
                <a:ea typeface="+mn-ea"/>
                <a:cs typeface="+mn-cs"/>
              </a:rPr>
              <a:t>were</a:t>
            </a:r>
            <a:r>
              <a:rPr lang="fr-FR"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Carbon</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Soil quality</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Water &amp; Nutrients</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Climate (air)</a:t>
            </a:r>
            <a:endParaRPr lang="en-US"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Phenology</a:t>
            </a:r>
            <a:endParaRPr lang="en-US" sz="1200" kern="1200" dirty="0" smtClean="0">
              <a:solidFill>
                <a:schemeClr val="tx1"/>
              </a:solidFill>
              <a:effectLst/>
              <a:latin typeface="+mn-lt"/>
              <a:ea typeface="+mn-ea"/>
              <a:cs typeface="+mn-cs"/>
            </a:endParaRPr>
          </a:p>
          <a:p>
            <a:pPr lvl="0"/>
            <a:r>
              <a:rPr lang="en-GB" sz="1200" kern="1200" dirty="0" err="1" smtClean="0">
                <a:solidFill>
                  <a:schemeClr val="tx1"/>
                </a:solidFill>
                <a:effectLst/>
                <a:latin typeface="+mn-lt"/>
                <a:ea typeface="+mn-ea"/>
                <a:cs typeface="+mn-cs"/>
              </a:rPr>
              <a:t>Phyto</a:t>
            </a:r>
            <a:r>
              <a:rPr lang="en-GB" sz="1200" kern="1200" dirty="0" smtClean="0">
                <a:solidFill>
                  <a:schemeClr val="tx1"/>
                </a:solidFill>
                <a:effectLst/>
                <a:latin typeface="+mn-lt"/>
                <a:ea typeface="+mn-ea"/>
                <a:cs typeface="+mn-cs"/>
              </a:rPr>
              <a:t>-sanitary</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fr-FR" sz="1200" kern="1200" dirty="0" err="1" smtClean="0">
                <a:solidFill>
                  <a:schemeClr val="tx1"/>
                </a:solidFill>
                <a:effectLst/>
                <a:latin typeface="+mn-lt"/>
                <a:ea typeface="+mn-ea"/>
                <a:cs typeface="+mn-cs"/>
              </a:rPr>
              <a:t>Currently</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scientific</a:t>
            </a:r>
            <a:r>
              <a:rPr lang="fr-FR" sz="1200" kern="1200" dirty="0" smtClean="0">
                <a:solidFill>
                  <a:schemeClr val="tx1"/>
                </a:solidFill>
                <a:effectLst/>
                <a:latin typeface="+mn-lt"/>
                <a:ea typeface="+mn-ea"/>
                <a:cs typeface="+mn-cs"/>
              </a:rPr>
              <a:t> and </a:t>
            </a:r>
            <a:r>
              <a:rPr lang="fr-FR" sz="1200" kern="1200" dirty="0" err="1" smtClean="0">
                <a:solidFill>
                  <a:schemeClr val="tx1"/>
                </a:solidFill>
                <a:effectLst/>
                <a:latin typeface="+mn-lt"/>
                <a:ea typeface="+mn-ea"/>
                <a:cs typeface="+mn-cs"/>
              </a:rPr>
              <a:t>corporate</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working</a:t>
            </a:r>
            <a:r>
              <a:rPr lang="fr-FR" sz="1200" kern="1200" dirty="0" smtClean="0">
                <a:solidFill>
                  <a:schemeClr val="tx1"/>
                </a:solidFill>
                <a:effectLst/>
                <a:latin typeface="+mn-lt"/>
                <a:ea typeface="+mn-ea"/>
                <a:cs typeface="+mn-cs"/>
              </a:rPr>
              <a:t> groups are </a:t>
            </a:r>
            <a:r>
              <a:rPr lang="fr-FR" sz="1200" kern="1200" dirty="0" err="1" smtClean="0">
                <a:solidFill>
                  <a:schemeClr val="tx1"/>
                </a:solidFill>
                <a:effectLst/>
                <a:latin typeface="+mn-lt"/>
                <a:ea typeface="+mn-ea"/>
                <a:cs typeface="+mn-cs"/>
              </a:rPr>
              <a:t>being</a:t>
            </a:r>
            <a:r>
              <a:rPr lang="fr-FR" sz="1200" kern="1200" dirty="0" smtClean="0">
                <a:solidFill>
                  <a:schemeClr val="tx1"/>
                </a:solidFill>
                <a:effectLst/>
                <a:latin typeface="+mn-lt"/>
                <a:ea typeface="+mn-ea"/>
                <a:cs typeface="+mn-cs"/>
              </a:rPr>
              <a:t> set up to </a:t>
            </a:r>
            <a:r>
              <a:rPr lang="fr-FR" sz="1200" kern="1200" dirty="0" err="1" smtClean="0">
                <a:solidFill>
                  <a:schemeClr val="tx1"/>
                </a:solidFill>
                <a:effectLst/>
                <a:latin typeface="+mn-lt"/>
                <a:ea typeface="+mn-ea"/>
                <a:cs typeface="+mn-cs"/>
              </a:rPr>
              <a:t>ensure</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timely</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progress</a:t>
            </a:r>
            <a:r>
              <a:rPr lang="fr-FR" sz="1200" kern="1200" dirty="0" smtClean="0">
                <a:solidFill>
                  <a:schemeClr val="tx1"/>
                </a:solidFill>
                <a:effectLst/>
                <a:latin typeface="+mn-lt"/>
                <a:ea typeface="+mn-ea"/>
                <a:cs typeface="+mn-cs"/>
              </a:rPr>
              <a:t> of pilot </a:t>
            </a:r>
            <a:r>
              <a:rPr lang="fr-FR" sz="1200" kern="1200" dirty="0" err="1" smtClean="0">
                <a:solidFill>
                  <a:schemeClr val="tx1"/>
                </a:solidFill>
                <a:effectLst/>
                <a:latin typeface="+mn-lt"/>
                <a:ea typeface="+mn-ea"/>
                <a:cs typeface="+mn-cs"/>
              </a:rPr>
              <a:t>projects</a:t>
            </a:r>
            <a:r>
              <a:rPr lang="fr-FR" sz="1200" kern="1200" dirty="0" smtClean="0">
                <a:solidFill>
                  <a:schemeClr val="tx1"/>
                </a:solidFill>
                <a:effectLst/>
                <a:latin typeface="+mn-lt"/>
                <a:ea typeface="+mn-ea"/>
                <a:cs typeface="+mn-cs"/>
              </a:rPr>
              <a:t> and </a:t>
            </a:r>
            <a:r>
              <a:rPr lang="fr-FR" sz="1200" kern="1200" dirty="0" err="1" smtClean="0">
                <a:solidFill>
                  <a:schemeClr val="tx1"/>
                </a:solidFill>
                <a:effectLst/>
                <a:latin typeface="+mn-lt"/>
                <a:ea typeface="+mn-ea"/>
                <a:cs typeface="+mn-cs"/>
              </a:rPr>
              <a:t>measurable</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outcomes</a:t>
            </a:r>
            <a:r>
              <a:rPr lang="fr-FR" sz="1200" kern="1200" dirty="0" smtClean="0">
                <a:solidFill>
                  <a:schemeClr val="tx1"/>
                </a:solidFill>
                <a:effectLst/>
                <a:latin typeface="+mn-lt"/>
                <a:ea typeface="+mn-ea"/>
                <a:cs typeface="+mn-cs"/>
              </a:rPr>
              <a:t> as </a:t>
            </a:r>
            <a:r>
              <a:rPr lang="fr-FR" sz="1200" kern="1200" dirty="0" err="1" smtClean="0">
                <a:solidFill>
                  <a:schemeClr val="tx1"/>
                </a:solidFill>
                <a:effectLst/>
                <a:latin typeface="+mn-lt"/>
                <a:ea typeface="+mn-ea"/>
                <a:cs typeface="+mn-cs"/>
              </a:rPr>
              <a:t>well</a:t>
            </a:r>
            <a:r>
              <a:rPr lang="fr-FR" sz="1200" kern="1200" dirty="0" smtClean="0">
                <a:solidFill>
                  <a:schemeClr val="tx1"/>
                </a:solidFill>
                <a:effectLst/>
                <a:latin typeface="+mn-lt"/>
                <a:ea typeface="+mn-ea"/>
                <a:cs typeface="+mn-cs"/>
              </a:rPr>
              <a:t> as </a:t>
            </a:r>
            <a:r>
              <a:rPr lang="fr-FR" sz="1200" kern="1200" dirty="0" err="1" smtClean="0">
                <a:solidFill>
                  <a:schemeClr val="tx1"/>
                </a:solidFill>
                <a:effectLst/>
                <a:latin typeface="+mn-lt"/>
                <a:ea typeface="+mn-ea"/>
                <a:cs typeface="+mn-cs"/>
              </a:rPr>
              <a:t>involving</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other</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corporate</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partner</a:t>
            </a:r>
            <a:r>
              <a:rPr lang="fr-FR" sz="1200" kern="1200" dirty="0" smtClean="0">
                <a:solidFill>
                  <a:schemeClr val="tx1"/>
                </a:solidFill>
                <a:effectLst/>
                <a:latin typeface="+mn-lt"/>
                <a:ea typeface="+mn-ea"/>
                <a:cs typeface="+mn-cs"/>
              </a:rPr>
              <a:t> to support the </a:t>
            </a:r>
            <a:r>
              <a:rPr lang="fr-FR" sz="1200" kern="1200" dirty="0" err="1" smtClean="0">
                <a:solidFill>
                  <a:schemeClr val="tx1"/>
                </a:solidFill>
                <a:effectLst/>
                <a:latin typeface="+mn-lt"/>
                <a:ea typeface="+mn-ea"/>
                <a:cs typeface="+mn-cs"/>
              </a:rPr>
              <a:t>project</a:t>
            </a:r>
            <a:r>
              <a:rPr lang="fr-FR" sz="1200" kern="1200" dirty="0" smtClean="0">
                <a:solidFill>
                  <a:schemeClr val="tx1"/>
                </a:solidFill>
                <a:effectLst/>
                <a:latin typeface="+mn-lt"/>
                <a:ea typeface="+mn-ea"/>
                <a:cs typeface="+mn-cs"/>
              </a:rPr>
              <a:t> (Tesco, </a:t>
            </a:r>
            <a:r>
              <a:rPr lang="fr-FR" sz="1200" kern="1200" dirty="0" err="1" smtClean="0">
                <a:solidFill>
                  <a:schemeClr val="tx1"/>
                </a:solidFill>
                <a:effectLst/>
                <a:latin typeface="+mn-lt"/>
                <a:ea typeface="+mn-ea"/>
                <a:cs typeface="+mn-cs"/>
              </a:rPr>
              <a:t>Pepsico</a:t>
            </a:r>
            <a:r>
              <a:rPr lang="fr-FR" sz="1200" kern="1200" dirty="0" smtClean="0">
                <a:solidFill>
                  <a:schemeClr val="tx1"/>
                </a:solidFill>
                <a:effectLst/>
                <a:latin typeface="+mn-lt"/>
                <a:ea typeface="+mn-ea"/>
                <a:cs typeface="+mn-cs"/>
              </a:rPr>
              <a:t>, Innocent </a:t>
            </a:r>
            <a:r>
              <a:rPr lang="fr-FR" sz="1200" kern="1200" dirty="0" err="1" smtClean="0">
                <a:solidFill>
                  <a:schemeClr val="tx1"/>
                </a:solidFill>
                <a:effectLst/>
                <a:latin typeface="+mn-lt"/>
                <a:ea typeface="+mn-ea"/>
                <a:cs typeface="+mn-cs"/>
              </a:rPr>
              <a:t>etc</a:t>
            </a:r>
            <a:r>
              <a:rPr lang="fr-FR" sz="1200" kern="1200" dirty="0" smtClean="0">
                <a:solidFill>
                  <a:schemeClr val="tx1"/>
                </a:solidFill>
                <a:effectLst/>
                <a:latin typeface="+mn-lt"/>
                <a:ea typeface="+mn-ea"/>
                <a:cs typeface="+mn-cs"/>
              </a:rPr>
              <a:t> in discussion).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992C1D-2BFA-4AF9-ACBF-EB79A88E7C43}" type="slidenum">
              <a:rPr lang="en-GB" smtClean="0"/>
              <a:t>1</a:t>
            </a:fld>
            <a:endParaRPr lang="en-GB"/>
          </a:p>
        </p:txBody>
      </p:sp>
    </p:spTree>
    <p:extLst>
      <p:ext uri="{BB962C8B-B14F-4D97-AF65-F5344CB8AC3E}">
        <p14:creationId xmlns:p14="http://schemas.microsoft.com/office/powerpoint/2010/main" val="175899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EB3A233-72CE-7547-B504-5B7BA727B6A8}" type="datetimeFigureOut">
              <a:rPr lang="en-US" smtClean="0"/>
              <a:t>7/8/17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70B4FA-630F-4841-841C-2B315ABB9770}" type="slidenum">
              <a:rPr lang="en-US" smtClean="0"/>
              <a:t>‹#›</a:t>
            </a:fld>
            <a:endParaRPr lang="en-US"/>
          </a:p>
        </p:txBody>
      </p:sp>
    </p:spTree>
    <p:extLst>
      <p:ext uri="{BB962C8B-B14F-4D97-AF65-F5344CB8AC3E}">
        <p14:creationId xmlns:p14="http://schemas.microsoft.com/office/powerpoint/2010/main" val="231542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B3A233-72CE-7547-B504-5B7BA727B6A8}" type="datetimeFigureOut">
              <a:rPr lang="en-US" smtClean="0"/>
              <a:t>7/8/17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70B4FA-630F-4841-841C-2B315ABB9770}" type="slidenum">
              <a:rPr lang="en-US" smtClean="0"/>
              <a:t>‹#›</a:t>
            </a:fld>
            <a:endParaRPr lang="en-US"/>
          </a:p>
        </p:txBody>
      </p:sp>
    </p:spTree>
    <p:extLst>
      <p:ext uri="{BB962C8B-B14F-4D97-AF65-F5344CB8AC3E}">
        <p14:creationId xmlns:p14="http://schemas.microsoft.com/office/powerpoint/2010/main" val="749102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B3A233-72CE-7547-B504-5B7BA727B6A8}" type="datetimeFigureOut">
              <a:rPr lang="en-US" smtClean="0"/>
              <a:t>7/8/17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70B4FA-630F-4841-841C-2B315ABB9770}" type="slidenum">
              <a:rPr lang="en-US" smtClean="0"/>
              <a:t>‹#›</a:t>
            </a:fld>
            <a:endParaRPr lang="en-US"/>
          </a:p>
        </p:txBody>
      </p:sp>
    </p:spTree>
    <p:extLst>
      <p:ext uri="{BB962C8B-B14F-4D97-AF65-F5344CB8AC3E}">
        <p14:creationId xmlns:p14="http://schemas.microsoft.com/office/powerpoint/2010/main" val="16155199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amp; Images">
    <p:spTree>
      <p:nvGrpSpPr>
        <p:cNvPr id="1" name=""/>
        <p:cNvGrpSpPr/>
        <p:nvPr/>
      </p:nvGrpSpPr>
      <p:grpSpPr>
        <a:xfrm>
          <a:off x="0" y="0"/>
          <a:ext cx="0" cy="0"/>
          <a:chOff x="0" y="0"/>
          <a:chExt cx="0" cy="0"/>
        </a:xfrm>
      </p:grpSpPr>
      <p:sp>
        <p:nvSpPr>
          <p:cNvPr id="7" name="Picture Placeholder 24"/>
          <p:cNvSpPr>
            <a:spLocks noGrp="1"/>
          </p:cNvSpPr>
          <p:nvPr>
            <p:ph type="pic" sz="quarter" idx="16"/>
          </p:nvPr>
        </p:nvSpPr>
        <p:spPr>
          <a:xfrm>
            <a:off x="4463819" y="1196753"/>
            <a:ext cx="3360373" cy="4176465"/>
          </a:xfrm>
          <a:prstGeom prst="round2DiagRect">
            <a:avLst/>
          </a:prstGeom>
        </p:spPr>
        <p:txBody>
          <a:bodyPr/>
          <a:lstStyle>
            <a:lvl1pPr marL="0" indent="0">
              <a:buNone/>
              <a:defRPr sz="2133"/>
            </a:lvl1pPr>
          </a:lstStyle>
          <a:p>
            <a:endParaRPr lang="en-GB"/>
          </a:p>
        </p:txBody>
      </p:sp>
      <p:sp>
        <p:nvSpPr>
          <p:cNvPr id="9" name="Picture Placeholder 24"/>
          <p:cNvSpPr>
            <a:spLocks noGrp="1"/>
          </p:cNvSpPr>
          <p:nvPr>
            <p:ph type="pic" sz="quarter" idx="17"/>
          </p:nvPr>
        </p:nvSpPr>
        <p:spPr>
          <a:xfrm>
            <a:off x="8208236" y="1196753"/>
            <a:ext cx="3360373" cy="4176465"/>
          </a:xfrm>
          <a:prstGeom prst="round2DiagRect">
            <a:avLst>
              <a:gd name="adj1" fmla="val 0"/>
              <a:gd name="adj2" fmla="val 18487"/>
            </a:avLst>
          </a:prstGeom>
        </p:spPr>
        <p:txBody>
          <a:bodyPr/>
          <a:lstStyle>
            <a:lvl1pPr marL="0" indent="0">
              <a:buNone/>
              <a:defRPr sz="2133"/>
            </a:lvl1pPr>
          </a:lstStyle>
          <a:p>
            <a:endParaRPr lang="en-GB"/>
          </a:p>
        </p:txBody>
      </p:sp>
      <p:sp>
        <p:nvSpPr>
          <p:cNvPr id="8" name="Text Placeholder 2"/>
          <p:cNvSpPr>
            <a:spLocks noGrp="1"/>
          </p:cNvSpPr>
          <p:nvPr>
            <p:ph type="body" sz="quarter" idx="18" hasCustomPrompt="1"/>
          </p:nvPr>
        </p:nvSpPr>
        <p:spPr>
          <a:xfrm>
            <a:off x="623395" y="541719"/>
            <a:ext cx="3456383" cy="432048"/>
          </a:xfrm>
          <a:prstGeom prst="rect">
            <a:avLst/>
          </a:prstGeom>
        </p:spPr>
        <p:txBody>
          <a:bodyPr/>
          <a:lstStyle>
            <a:lvl1pPr marL="0" indent="0">
              <a:buNone/>
              <a:defRPr sz="4000">
                <a:solidFill>
                  <a:schemeClr val="tx2"/>
                </a:solidFill>
              </a:defRPr>
            </a:lvl1pPr>
          </a:lstStyle>
          <a:p>
            <a:pPr lvl="0"/>
            <a:r>
              <a:rPr lang="en-GB"/>
              <a:t>Title</a:t>
            </a:r>
          </a:p>
        </p:txBody>
      </p:sp>
      <p:sp>
        <p:nvSpPr>
          <p:cNvPr id="10" name="Text Placeholder 4"/>
          <p:cNvSpPr>
            <a:spLocks noGrp="1"/>
          </p:cNvSpPr>
          <p:nvPr>
            <p:ph type="body" sz="quarter" idx="19" hasCustomPrompt="1"/>
          </p:nvPr>
        </p:nvSpPr>
        <p:spPr>
          <a:xfrm>
            <a:off x="623395" y="1196977"/>
            <a:ext cx="3456383" cy="4176713"/>
          </a:xfrm>
          <a:prstGeom prst="rect">
            <a:avLst/>
          </a:prstGeom>
        </p:spPr>
        <p:txBody>
          <a:bodyPr/>
          <a:lstStyle>
            <a:lvl1pPr marL="0" indent="-239994">
              <a:lnSpc>
                <a:spcPct val="114000"/>
              </a:lnSpc>
              <a:buClr>
                <a:schemeClr val="tx2"/>
              </a:buClr>
              <a:buFont typeface="Arial" pitchFamily="34" charset="0"/>
              <a:buChar char="•"/>
              <a:defRPr sz="2667">
                <a:solidFill>
                  <a:schemeClr val="tx1"/>
                </a:solidFill>
              </a:defRPr>
            </a:lvl1pPr>
            <a:lvl2pPr marL="863978" indent="-239994">
              <a:lnSpc>
                <a:spcPct val="113000"/>
              </a:lnSpc>
              <a:buClr>
                <a:schemeClr val="tx2"/>
              </a:buClr>
              <a:buFont typeface="Arial" pitchFamily="34" charset="0"/>
              <a:buChar char="•"/>
              <a:defRPr sz="2667"/>
            </a:lvl2pPr>
            <a:lvl3pPr marL="1523962" indent="-239994">
              <a:lnSpc>
                <a:spcPct val="113000"/>
              </a:lnSpc>
              <a:buClr>
                <a:schemeClr val="tx2"/>
              </a:buClr>
              <a:buFont typeface="Arial" pitchFamily="34" charset="0"/>
              <a:buChar char="•"/>
              <a:defRPr sz="2667"/>
            </a:lvl3pPr>
            <a:lvl4pPr marL="2133547" indent="-239994">
              <a:lnSpc>
                <a:spcPct val="113000"/>
              </a:lnSpc>
              <a:buClr>
                <a:schemeClr val="tx2"/>
              </a:buClr>
              <a:buFont typeface="Arial" pitchFamily="34" charset="0"/>
              <a:buChar char="•"/>
              <a:defRPr sz="2667" baseline="0"/>
            </a:lvl4pPr>
          </a:lstStyle>
          <a:p>
            <a:pPr lvl="0"/>
            <a:r>
              <a:rPr lang="en-GB" sz="2667"/>
              <a:t>Text Here</a:t>
            </a:r>
          </a:p>
          <a:p>
            <a:pPr lvl="1"/>
            <a:r>
              <a:rPr lang="en-GB"/>
              <a:t>Text Here</a:t>
            </a:r>
          </a:p>
          <a:p>
            <a:pPr lvl="2"/>
            <a:r>
              <a:rPr lang="en-GB"/>
              <a:t>Text Here</a:t>
            </a:r>
          </a:p>
          <a:p>
            <a:pPr lvl="3"/>
            <a:r>
              <a:rPr lang="en-GB"/>
              <a:t>Text Here</a:t>
            </a:r>
          </a:p>
        </p:txBody>
      </p:sp>
      <p:pic>
        <p:nvPicPr>
          <p:cNvPr id="12" name="Picture 2" descr="F:\Birmingham\MSU\Creative Services\DG EAC Framework jobs\EIT\2014 EIT re-brand\Brand elements examples\Mock-ups\Examples\Powerpoint Template\Old\Graphic_element.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1" t="63474" r="-26313"/>
          <a:stretch/>
        </p:blipFill>
        <p:spPr bwMode="auto">
          <a:xfrm>
            <a:off x="8782128" y="1"/>
            <a:ext cx="3554565" cy="1027884"/>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Picture 13" descr="Climate_KIC_horizontal_logo_cmyk.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63326" y="5604318"/>
            <a:ext cx="2736601" cy="847143"/>
          </a:xfrm>
          <a:prstGeom prst="rect">
            <a:avLst/>
          </a:prstGeom>
        </p:spPr>
      </p:pic>
    </p:spTree>
    <p:extLst>
      <p:ext uri="{BB962C8B-B14F-4D97-AF65-F5344CB8AC3E}">
        <p14:creationId xmlns:p14="http://schemas.microsoft.com/office/powerpoint/2010/main" val="572239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B3A233-72CE-7547-B504-5B7BA727B6A8}" type="datetimeFigureOut">
              <a:rPr lang="en-US" smtClean="0"/>
              <a:t>7/8/17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70B4FA-630F-4841-841C-2B315ABB9770}" type="slidenum">
              <a:rPr lang="en-US" smtClean="0"/>
              <a:t>‹#›</a:t>
            </a:fld>
            <a:endParaRPr lang="en-US"/>
          </a:p>
        </p:txBody>
      </p:sp>
    </p:spTree>
    <p:extLst>
      <p:ext uri="{BB962C8B-B14F-4D97-AF65-F5344CB8AC3E}">
        <p14:creationId xmlns:p14="http://schemas.microsoft.com/office/powerpoint/2010/main" val="293941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B3A233-72CE-7547-B504-5B7BA727B6A8}" type="datetimeFigureOut">
              <a:rPr lang="en-US" smtClean="0"/>
              <a:t>7/8/17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70B4FA-630F-4841-841C-2B315ABB9770}" type="slidenum">
              <a:rPr lang="en-US" smtClean="0"/>
              <a:t>‹#›</a:t>
            </a:fld>
            <a:endParaRPr lang="en-US"/>
          </a:p>
        </p:txBody>
      </p:sp>
    </p:spTree>
    <p:extLst>
      <p:ext uri="{BB962C8B-B14F-4D97-AF65-F5344CB8AC3E}">
        <p14:creationId xmlns:p14="http://schemas.microsoft.com/office/powerpoint/2010/main" val="1066318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EB3A233-72CE-7547-B504-5B7BA727B6A8}" type="datetimeFigureOut">
              <a:rPr lang="en-US" smtClean="0"/>
              <a:t>7/8/17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70B4FA-630F-4841-841C-2B315ABB9770}" type="slidenum">
              <a:rPr lang="en-US" smtClean="0"/>
              <a:t>‹#›</a:t>
            </a:fld>
            <a:endParaRPr lang="en-US"/>
          </a:p>
        </p:txBody>
      </p:sp>
    </p:spTree>
    <p:extLst>
      <p:ext uri="{BB962C8B-B14F-4D97-AF65-F5344CB8AC3E}">
        <p14:creationId xmlns:p14="http://schemas.microsoft.com/office/powerpoint/2010/main" val="862835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EB3A233-72CE-7547-B504-5B7BA727B6A8}" type="datetimeFigureOut">
              <a:rPr lang="en-US" smtClean="0"/>
              <a:t>7/8/17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70B4FA-630F-4841-841C-2B315ABB9770}" type="slidenum">
              <a:rPr lang="en-US" smtClean="0"/>
              <a:t>‹#›</a:t>
            </a:fld>
            <a:endParaRPr lang="en-US"/>
          </a:p>
        </p:txBody>
      </p:sp>
    </p:spTree>
    <p:extLst>
      <p:ext uri="{BB962C8B-B14F-4D97-AF65-F5344CB8AC3E}">
        <p14:creationId xmlns:p14="http://schemas.microsoft.com/office/powerpoint/2010/main" val="1868378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EB3A233-72CE-7547-B504-5B7BA727B6A8}" type="datetimeFigureOut">
              <a:rPr lang="en-US" smtClean="0"/>
              <a:t>7/8/17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70B4FA-630F-4841-841C-2B315ABB9770}" type="slidenum">
              <a:rPr lang="en-US" smtClean="0"/>
              <a:t>‹#›</a:t>
            </a:fld>
            <a:endParaRPr lang="en-US"/>
          </a:p>
        </p:txBody>
      </p:sp>
    </p:spTree>
    <p:extLst>
      <p:ext uri="{BB962C8B-B14F-4D97-AF65-F5344CB8AC3E}">
        <p14:creationId xmlns:p14="http://schemas.microsoft.com/office/powerpoint/2010/main" val="1327697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B3A233-72CE-7547-B504-5B7BA727B6A8}" type="datetimeFigureOut">
              <a:rPr lang="en-US" smtClean="0"/>
              <a:t>7/8/17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70B4FA-630F-4841-841C-2B315ABB9770}" type="slidenum">
              <a:rPr lang="en-US" smtClean="0"/>
              <a:t>‹#›</a:t>
            </a:fld>
            <a:endParaRPr lang="en-US"/>
          </a:p>
        </p:txBody>
      </p:sp>
    </p:spTree>
    <p:extLst>
      <p:ext uri="{BB962C8B-B14F-4D97-AF65-F5344CB8AC3E}">
        <p14:creationId xmlns:p14="http://schemas.microsoft.com/office/powerpoint/2010/main" val="108567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B3A233-72CE-7547-B504-5B7BA727B6A8}" type="datetimeFigureOut">
              <a:rPr lang="en-US" smtClean="0"/>
              <a:t>7/8/17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70B4FA-630F-4841-841C-2B315ABB9770}" type="slidenum">
              <a:rPr lang="en-US" smtClean="0"/>
              <a:t>‹#›</a:t>
            </a:fld>
            <a:endParaRPr lang="en-US"/>
          </a:p>
        </p:txBody>
      </p:sp>
    </p:spTree>
    <p:extLst>
      <p:ext uri="{BB962C8B-B14F-4D97-AF65-F5344CB8AC3E}">
        <p14:creationId xmlns:p14="http://schemas.microsoft.com/office/powerpoint/2010/main" val="1472204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B3A233-72CE-7547-B504-5B7BA727B6A8}" type="datetimeFigureOut">
              <a:rPr lang="en-US" smtClean="0"/>
              <a:t>7/8/17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70B4FA-630F-4841-841C-2B315ABB9770}" type="slidenum">
              <a:rPr lang="en-US" smtClean="0"/>
              <a:t>‹#›</a:t>
            </a:fld>
            <a:endParaRPr lang="en-US"/>
          </a:p>
        </p:txBody>
      </p:sp>
    </p:spTree>
    <p:extLst>
      <p:ext uri="{BB962C8B-B14F-4D97-AF65-F5344CB8AC3E}">
        <p14:creationId xmlns:p14="http://schemas.microsoft.com/office/powerpoint/2010/main" val="3952648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B3A233-72CE-7547-B504-5B7BA727B6A8}" type="datetimeFigureOut">
              <a:rPr lang="en-US" smtClean="0"/>
              <a:t>7/8/17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0B4FA-630F-4841-841C-2B315ABB9770}" type="slidenum">
              <a:rPr lang="en-US" smtClean="0"/>
              <a:t>‹#›</a:t>
            </a:fld>
            <a:endParaRPr lang="en-US"/>
          </a:p>
        </p:txBody>
      </p:sp>
    </p:spTree>
    <p:extLst>
      <p:ext uri="{BB962C8B-B14F-4D97-AF65-F5344CB8AC3E}">
        <p14:creationId xmlns:p14="http://schemas.microsoft.com/office/powerpoint/2010/main" val="366850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image" Target="../media/image4.png"/><Relationship Id="rId5" Type="http://schemas.openxmlformats.org/officeDocument/2006/relationships/image" Target="../media/image5.jpg"/><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8"/>
          </p:nvPr>
        </p:nvSpPr>
        <p:spPr>
          <a:xfrm>
            <a:off x="623395" y="541719"/>
            <a:ext cx="10177128" cy="198983"/>
          </a:xfrm>
        </p:spPr>
        <p:txBody>
          <a:bodyPr>
            <a:noAutofit/>
          </a:bodyPr>
          <a:lstStyle/>
          <a:p>
            <a:r>
              <a:rPr lang="en-GB" sz="3200" dirty="0" smtClean="0"/>
              <a:t>Climate Smart Fruit Production (</a:t>
            </a:r>
            <a:r>
              <a:rPr lang="en-GB" sz="3200" dirty="0" err="1" smtClean="0"/>
              <a:t>CSAb</a:t>
            </a:r>
            <a:r>
              <a:rPr lang="en-GB" sz="3200" dirty="0" smtClean="0"/>
              <a:t>)</a:t>
            </a:r>
            <a:endParaRPr lang="en-GB" sz="3200" dirty="0"/>
          </a:p>
          <a:p>
            <a:endParaRPr lang="en-GB" dirty="0"/>
          </a:p>
        </p:txBody>
      </p:sp>
      <p:sp>
        <p:nvSpPr>
          <p:cNvPr id="6" name="Text Placeholder 4"/>
          <p:cNvSpPr>
            <a:spLocks noGrp="1"/>
          </p:cNvSpPr>
          <p:nvPr>
            <p:ph type="body" sz="quarter" idx="19"/>
          </p:nvPr>
        </p:nvSpPr>
        <p:spPr>
          <a:xfrm>
            <a:off x="623394" y="1196977"/>
            <a:ext cx="7550449" cy="4176713"/>
          </a:xfrm>
        </p:spPr>
        <p:txBody>
          <a:bodyPr anchor="t">
            <a:normAutofit fontScale="85000" lnSpcReduction="20000"/>
          </a:bodyPr>
          <a:lstStyle/>
          <a:p>
            <a:pPr indent="0">
              <a:buNone/>
            </a:pPr>
            <a:r>
              <a:rPr lang="en-GB" sz="2000" dirty="0" smtClean="0"/>
              <a:t>Fruit is central ingredient to many popular sustainable food brands. </a:t>
            </a:r>
            <a:r>
              <a:rPr lang="en-GB" sz="2000" dirty="0"/>
              <a:t>Apples are one of the most widely consumed fruits in the world, and 84.6 million tonnes of apples are produced each </a:t>
            </a:r>
            <a:r>
              <a:rPr lang="en-GB" sz="2000" dirty="0" smtClean="0"/>
              <a:t>year. EU demand for berry fruits like strawberries is much higher than supply.  </a:t>
            </a:r>
            <a:r>
              <a:rPr lang="en-GB" sz="2000" dirty="0" smtClean="0">
                <a:solidFill>
                  <a:srgbClr val="92D050"/>
                </a:solidFill>
              </a:rPr>
              <a:t>Danone </a:t>
            </a:r>
            <a:r>
              <a:rPr lang="en-GB" sz="2000" dirty="0" smtClean="0"/>
              <a:t>and</a:t>
            </a:r>
            <a:r>
              <a:rPr lang="en-GB" sz="2000" dirty="0" smtClean="0">
                <a:solidFill>
                  <a:srgbClr val="92D050"/>
                </a:solidFill>
              </a:rPr>
              <a:t> INRA </a:t>
            </a:r>
            <a:r>
              <a:rPr lang="en-GB" sz="2000" dirty="0" smtClean="0"/>
              <a:t>are working with partners including IBIMET to produce new guidelines for climate smart fruit production, pest resistance, genomics and soil management. This pilot project in Italy focussed on optimising climate smart apple and strawberry fruit </a:t>
            </a:r>
            <a:r>
              <a:rPr lang="en-GB" sz="2000" dirty="0" smtClean="0"/>
              <a:t>production and sourcing.</a:t>
            </a:r>
            <a:endParaRPr lang="en-GB" sz="2000" dirty="0"/>
          </a:p>
          <a:p>
            <a:r>
              <a:rPr lang="en-GB" sz="2000" b="1" dirty="0"/>
              <a:t>IMPACT</a:t>
            </a:r>
            <a:r>
              <a:rPr lang="en-GB" sz="2000" dirty="0"/>
              <a:t>: GHG mitigation, </a:t>
            </a:r>
            <a:r>
              <a:rPr lang="en-GB" sz="2000" dirty="0" smtClean="0"/>
              <a:t>climate smart food </a:t>
            </a:r>
            <a:r>
              <a:rPr lang="en-GB" sz="2000" dirty="0"/>
              <a:t>production, </a:t>
            </a:r>
            <a:r>
              <a:rPr lang="en-GB" sz="2000" dirty="0" smtClean="0"/>
              <a:t>increased productivity, pest resistance</a:t>
            </a:r>
            <a:endParaRPr lang="en-GB" sz="2000" dirty="0"/>
          </a:p>
          <a:p>
            <a:r>
              <a:rPr lang="en-GB" sz="2000" b="1" dirty="0"/>
              <a:t>STAGE</a:t>
            </a:r>
            <a:r>
              <a:rPr lang="en-GB" sz="2000" dirty="0"/>
              <a:t>: working with Climate-KIC flagship </a:t>
            </a:r>
            <a:r>
              <a:rPr lang="en-GB" sz="2000" dirty="0">
                <a:solidFill>
                  <a:schemeClr val="accent6"/>
                </a:solidFill>
              </a:rPr>
              <a:t>Climate Smart Agriculture </a:t>
            </a:r>
            <a:r>
              <a:rPr lang="en-GB" sz="2000" dirty="0" smtClean="0">
                <a:solidFill>
                  <a:schemeClr val="accent6"/>
                </a:solidFill>
              </a:rPr>
              <a:t>Booster</a:t>
            </a:r>
            <a:r>
              <a:rPr lang="en-GB" sz="2000" dirty="0" smtClean="0"/>
              <a:t>,</a:t>
            </a:r>
            <a:r>
              <a:rPr lang="en-GB" sz="2000" dirty="0" smtClean="0">
                <a:solidFill>
                  <a:schemeClr val="accent6"/>
                </a:solidFill>
              </a:rPr>
              <a:t> </a:t>
            </a:r>
            <a:r>
              <a:rPr lang="en-GB" sz="2000" dirty="0" smtClean="0"/>
              <a:t>the project reported key learnings in 2016</a:t>
            </a:r>
            <a:endParaRPr lang="en-GB" sz="2000" dirty="0"/>
          </a:p>
          <a:p>
            <a:r>
              <a:rPr lang="en-GB" sz="2000" b="1" dirty="0"/>
              <a:t>SCALE</a:t>
            </a:r>
            <a:r>
              <a:rPr lang="en-GB" sz="2000" dirty="0"/>
              <a:t>: </a:t>
            </a:r>
            <a:r>
              <a:rPr lang="en-GB" sz="2000" dirty="0" smtClean="0"/>
              <a:t>initial stakeholder reach of 6,700 farmers in 48 cooperatives, managing 17,000 ha of horticulture, 91 processing plants and 1 million tonnes of fruit produce per year. Key </a:t>
            </a:r>
            <a:r>
              <a:rPr lang="en-GB" sz="2000" smtClean="0"/>
              <a:t>learnings </a:t>
            </a:r>
            <a:r>
              <a:rPr lang="en-GB" sz="2000" smtClean="0"/>
              <a:t>will be </a:t>
            </a:r>
            <a:r>
              <a:rPr lang="en-GB" sz="2000" dirty="0" smtClean="0"/>
              <a:t>applied across EU fruit value chains and across Danone which aims to be a carbon neutral company by 2050.</a:t>
            </a:r>
            <a:endParaRPr lang="en-GB" sz="2133" dirty="0"/>
          </a:p>
        </p:txBody>
      </p:sp>
      <p:pic>
        <p:nvPicPr>
          <p:cNvPr id="11" name="Picture 10"/>
          <p:cNvPicPr>
            <a:picLocks noChangeAspect="1"/>
          </p:cNvPicPr>
          <p:nvPr/>
        </p:nvPicPr>
        <p:blipFill>
          <a:blip r:embed="rId3"/>
          <a:stretch>
            <a:fillRect/>
          </a:stretch>
        </p:blipFill>
        <p:spPr>
          <a:xfrm>
            <a:off x="10381615" y="1454999"/>
            <a:ext cx="1789365" cy="1272438"/>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55723" y="1690252"/>
            <a:ext cx="1931297" cy="792327"/>
          </a:xfrm>
          <a:prstGeom prst="rect">
            <a:avLst/>
          </a:prstGeom>
        </p:spPr>
      </p:pic>
      <p:pic>
        <p:nvPicPr>
          <p:cNvPr id="16" name="Picture Placeholder 15"/>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19840" r="19840"/>
          <a:stretch>
            <a:fillRect/>
          </a:stretch>
        </p:blipFill>
        <p:spPr>
          <a:xfrm>
            <a:off x="8762872" y="2727437"/>
            <a:ext cx="3001047" cy="3729874"/>
          </a:xfrm>
        </p:spPr>
      </p:pic>
    </p:spTree>
    <p:extLst>
      <p:ext uri="{BB962C8B-B14F-4D97-AF65-F5344CB8AC3E}">
        <p14:creationId xmlns:p14="http://schemas.microsoft.com/office/powerpoint/2010/main" val="11901941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3034</TotalTime>
  <Words>289</Words>
  <Application>Microsoft Macintosh PowerPoint</Application>
  <PresentationFormat>Widescreen</PresentationFormat>
  <Paragraphs>15</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Calibri</vt:lpstr>
      <vt:lpstr>Calibri Light</vt:lpstr>
      <vt:lpstr>Arial</vt:lpstr>
      <vt:lpstr>Office Theme</vt:lpstr>
      <vt:lpstr>PowerPoint Presentation</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Howard-Vyse</dc:creator>
  <cp:lastModifiedBy>Tom Howard-Vyse</cp:lastModifiedBy>
  <cp:revision>11</cp:revision>
  <dcterms:created xsi:type="dcterms:W3CDTF">2017-06-23T13:22:12Z</dcterms:created>
  <dcterms:modified xsi:type="dcterms:W3CDTF">2017-07-10T09:02:12Z</dcterms:modified>
</cp:coreProperties>
</file>