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675"/>
  </p:normalViewPr>
  <p:slideViewPr>
    <p:cSldViewPr snapToGrid="0" snapToObjects="1">
      <p:cViewPr varScale="1">
        <p:scale>
          <a:sx n="81" d="100"/>
          <a:sy n="81" d="100"/>
        </p:scale>
        <p:origin x="1512" y="184"/>
      </p:cViewPr>
      <p:guideLst/>
    </p:cSldViewPr>
  </p:slideViewPr>
  <p:notesTextViewPr>
    <p:cViewPr>
      <p:scale>
        <a:sx n="1" d="1"/>
        <a:sy n="1" d="1"/>
      </p:scale>
      <p:origin x="0" y="-496"/>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01AE1-8C65-6B49-AEF5-84828A445262}" type="datetimeFigureOut">
              <a:rPr lang="en-US" smtClean="0"/>
              <a:t>7/24/17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281F9-4D28-D948-A255-E11C7A2A7905}" type="slidenum">
              <a:rPr lang="en-US" smtClean="0"/>
              <a:t>‹#›</a:t>
            </a:fld>
            <a:endParaRPr lang="en-US"/>
          </a:p>
        </p:txBody>
      </p:sp>
    </p:spTree>
    <p:extLst>
      <p:ext uri="{BB962C8B-B14F-4D97-AF65-F5344CB8AC3E}">
        <p14:creationId xmlns:p14="http://schemas.microsoft.com/office/powerpoint/2010/main" val="193104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CFT is a key enabler supporting brands and retailers that are pursuing more sustainable practices in line with their consumer commitments (e.g. science-based targets). The CFA and CFT serve to plug the gap that currently exists between the expectations of consumers on food businesses to act responsibly, and the ability of those businesses to understand environmental impacts and mitigation opportunities in their agricultural supply chains.</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CFA is the largest global network of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tackling on-farm GHG emissions. Over 15 000 farm footprints have been generated using the CFT, and the addition of 12 new members in the past 12 months demonstrates the momentum building behind the Alliance. </a:t>
            </a:r>
            <a:endParaRPr lang="en-US"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example, </a:t>
            </a:r>
            <a:r>
              <a:rPr lang="en-US" sz="1200" b="1" kern="1200" dirty="0" smtClean="0">
                <a:solidFill>
                  <a:schemeClr val="tx1"/>
                </a:solidFill>
                <a:effectLst/>
                <a:latin typeface="+mn-lt"/>
                <a:ea typeface="+mn-ea"/>
                <a:cs typeface="+mn-cs"/>
              </a:rPr>
              <a:t>PepsiCo recently reported a 50% reduction in emissions from its potato farmers within 5 years using the Tool</a:t>
            </a:r>
            <a:r>
              <a:rPr lang="en-US" sz="1200" kern="1200" dirty="0" smtClean="0">
                <a:solidFill>
                  <a:schemeClr val="tx1"/>
                </a:solidFill>
                <a:effectLst/>
                <a:latin typeface="+mn-lt"/>
                <a:ea typeface="+mn-ea"/>
                <a:cs typeface="+mn-cs"/>
              </a:rPr>
              <a:t>, identifying opportunities such as lower impact </a:t>
            </a:r>
            <a:r>
              <a:rPr lang="en-US" sz="1200" kern="1200" dirty="0" err="1" smtClean="0">
                <a:solidFill>
                  <a:schemeClr val="tx1"/>
                </a:solidFill>
                <a:effectLst/>
                <a:latin typeface="+mn-lt"/>
                <a:ea typeface="+mn-ea"/>
                <a:cs typeface="+mn-cs"/>
              </a:rPr>
              <a:t>fertilisers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optimised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fertiliser</a:t>
            </a:r>
            <a:r>
              <a:rPr lang="en-US" sz="1200" kern="1200" dirty="0" smtClean="0">
                <a:solidFill>
                  <a:schemeClr val="tx1"/>
                </a:solidFill>
                <a:effectLst/>
                <a:latin typeface="+mn-lt"/>
                <a:ea typeface="+mn-ea"/>
                <a:cs typeface="+mn-cs"/>
              </a:rPr>
              <a:t> usage, increased yields, and on-farm energy efficiency. Other opportunities identified by CFA members include introduction of cover crops (to increase soil organic matter leading to carbon sequestration), and reduced tillage to reduce soil emissions. </a:t>
            </a:r>
            <a:br>
              <a:rPr lang="en-US" sz="1200" kern="1200" dirty="0" smtClean="0">
                <a:solidFill>
                  <a:schemeClr val="tx1"/>
                </a:solidFill>
                <a:effectLst/>
                <a:latin typeface="+mn-lt"/>
                <a:ea typeface="+mn-ea"/>
                <a:cs typeface="+mn-cs"/>
              </a:rPr>
            </a:br>
            <a:endParaRPr lang="en-US" dirty="0" smtClean="0">
              <a:effectLst/>
            </a:endParaRPr>
          </a:p>
          <a:p>
            <a:r>
              <a:rPr lang="en-US" sz="1200" b="1" i="0" kern="1200" dirty="0" smtClean="0">
                <a:solidFill>
                  <a:schemeClr val="tx1"/>
                </a:solidFill>
                <a:effectLst/>
                <a:latin typeface="+mn-lt"/>
                <a:ea typeface="+mn-ea"/>
                <a:cs typeface="+mn-cs"/>
              </a:rPr>
              <a:t>GHG</a:t>
            </a:r>
            <a:r>
              <a:rPr lang="en-US" sz="1200" b="0" i="0" kern="1200" dirty="0" smtClean="0">
                <a:solidFill>
                  <a:schemeClr val="tx1"/>
                </a:solidFill>
                <a:effectLst/>
                <a:latin typeface="+mn-lt"/>
                <a:ea typeface="+mn-ea"/>
                <a:cs typeface="+mn-cs"/>
              </a:rPr>
              <a:t>: Reducing tillage and adding cover crops can reduce and offset problem emissions while building soil health. But each farm and field responds differently. The Cool Farm Tool allows farmers to find out how their fields respond to the management options of interest.</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WATER</a:t>
            </a:r>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With 70 percent of fresh water globally consumed by agriculture, farmers and supply chains are often called on to provide assessments of water used for crop production and ensure efficiency.</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BIODIVERSITY</a:t>
            </a:r>
            <a:r>
              <a:rPr lang="en-US" sz="1200" b="0" i="0" kern="1200" dirty="0" smtClean="0">
                <a:solidFill>
                  <a:schemeClr val="tx1"/>
                </a:solidFill>
                <a:effectLst/>
                <a:latin typeface="+mn-lt"/>
                <a:ea typeface="+mn-ea"/>
                <a:cs typeface="+mn-cs"/>
              </a:rPr>
              <a:t>: Bird nesting boxes, set asides of hedges or trees, leaving un-mown strips or using selective crop protection products to spare beneficial insects are examples from the wide range of practices that score points.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scope of the CFT Biodiversity metric is whole farm. The other metrics – GHG and Water – are calculated on a crop by crop basis, so this method is different in this respect.</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It takes just 10 -15 minutes to get a rough estimate of your carbon footprint by entering information off the top of your head. To refine this estimate using information from farm records can take a bit longer, 30-60 minutes. Often the most time consuming part is looking up or estimating kWh and fuel for the year for the given crop from electricity and fuel bills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7589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7/24/17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31542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7/24/17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74910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7/24/17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615519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572239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7/24/17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9394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B3A233-72CE-7547-B504-5B7BA727B6A8}" type="datetimeFigureOut">
              <a:rPr lang="en-US" smtClean="0"/>
              <a:t>7/24/17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6631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B3A233-72CE-7547-B504-5B7BA727B6A8}" type="datetimeFigureOut">
              <a:rPr lang="en-US" smtClean="0"/>
              <a:t>7/24/17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862835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B3A233-72CE-7547-B504-5B7BA727B6A8}" type="datetimeFigureOut">
              <a:rPr lang="en-US" smtClean="0"/>
              <a:t>7/24/17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86837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B3A233-72CE-7547-B504-5B7BA727B6A8}" type="datetimeFigureOut">
              <a:rPr lang="en-US" smtClean="0"/>
              <a:t>7/24/17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32769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B3A233-72CE-7547-B504-5B7BA727B6A8}" type="datetimeFigureOut">
              <a:rPr lang="en-US" smtClean="0"/>
              <a:t>7/24/17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856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7/24/17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47220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7/24/17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395264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3A233-72CE-7547-B504-5B7BA727B6A8}" type="datetimeFigureOut">
              <a:rPr lang="en-US" smtClean="0"/>
              <a:t>7/24/17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0B4FA-630F-4841-841C-2B315ABB9770}" type="slidenum">
              <a:rPr lang="en-US" smtClean="0"/>
              <a:t>‹#›</a:t>
            </a:fld>
            <a:endParaRPr lang="en-US"/>
          </a:p>
        </p:txBody>
      </p:sp>
    </p:spTree>
    <p:extLst>
      <p:ext uri="{BB962C8B-B14F-4D97-AF65-F5344CB8AC3E}">
        <p14:creationId xmlns:p14="http://schemas.microsoft.com/office/powerpoint/2010/main" val="366850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image" Target="../media/image4.tiff"/><Relationship Id="rId5" Type="http://schemas.openxmlformats.org/officeDocument/2006/relationships/image" Target="../media/image5.tiff"/><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623395" y="541719"/>
            <a:ext cx="10177128" cy="198983"/>
          </a:xfrm>
        </p:spPr>
        <p:txBody>
          <a:bodyPr>
            <a:noAutofit/>
          </a:bodyPr>
          <a:lstStyle/>
          <a:p>
            <a:r>
              <a:rPr lang="en-GB" sz="3200" dirty="0" smtClean="0"/>
              <a:t>Cool Farms Tool – Crop GHG Calculator (</a:t>
            </a:r>
            <a:r>
              <a:rPr lang="en-GB" sz="3200" dirty="0" err="1" smtClean="0"/>
              <a:t>CSAb</a:t>
            </a:r>
            <a:r>
              <a:rPr lang="en-GB" sz="3200" dirty="0" smtClean="0"/>
              <a:t>)</a:t>
            </a:r>
            <a:endParaRPr lang="en-GB" sz="3200" dirty="0"/>
          </a:p>
          <a:p>
            <a:endParaRPr lang="en-GB" dirty="0"/>
          </a:p>
        </p:txBody>
      </p:sp>
      <p:sp>
        <p:nvSpPr>
          <p:cNvPr id="6" name="Text Placeholder 4"/>
          <p:cNvSpPr>
            <a:spLocks noGrp="1"/>
          </p:cNvSpPr>
          <p:nvPr>
            <p:ph type="body" sz="quarter" idx="19"/>
          </p:nvPr>
        </p:nvSpPr>
        <p:spPr>
          <a:xfrm>
            <a:off x="623394" y="1039317"/>
            <a:ext cx="7995964" cy="4176713"/>
          </a:xfrm>
        </p:spPr>
        <p:txBody>
          <a:bodyPr anchor="t">
            <a:noAutofit/>
          </a:bodyPr>
          <a:lstStyle/>
          <a:p>
            <a:pPr indent="0">
              <a:buNone/>
            </a:pPr>
            <a:r>
              <a:rPr lang="en-GB" sz="2000" dirty="0" smtClean="0"/>
              <a:t>Cool Farms Tool (CFT) is the most widely used </a:t>
            </a:r>
            <a:r>
              <a:rPr lang="en-GB" sz="2000" dirty="0" smtClean="0">
                <a:solidFill>
                  <a:schemeClr val="accent6"/>
                </a:solidFill>
              </a:rPr>
              <a:t>global calculator </a:t>
            </a:r>
            <a:r>
              <a:rPr lang="en-GB" sz="2000" dirty="0" smtClean="0"/>
              <a:t>of on-farm GHG emissions, with supporting metrics for biodiversity and water. It is free to farmers. However, the five-year old tool now requires a major overhaul and several enhancements to improve </a:t>
            </a:r>
            <a:r>
              <a:rPr lang="en-GB" sz="2000" dirty="0" smtClean="0"/>
              <a:t>data sets &amp; </a:t>
            </a:r>
            <a:r>
              <a:rPr lang="en-GB" sz="2000" dirty="0" smtClean="0"/>
              <a:t>user-experience.</a:t>
            </a:r>
            <a:endParaRPr lang="en-GB" sz="2000" dirty="0"/>
          </a:p>
          <a:p>
            <a:r>
              <a:rPr lang="en-GB" sz="2000" b="1" dirty="0"/>
              <a:t>IMPACT</a:t>
            </a:r>
            <a:r>
              <a:rPr lang="en-GB" sz="2000" dirty="0"/>
              <a:t>: GHG </a:t>
            </a:r>
            <a:r>
              <a:rPr lang="en-GB" sz="2000" dirty="0" smtClean="0"/>
              <a:t>mitigation, supply chain management; </a:t>
            </a:r>
            <a:r>
              <a:rPr lang="en-US" sz="2000" dirty="0">
                <a:solidFill>
                  <a:schemeClr val="accent6"/>
                </a:solidFill>
              </a:rPr>
              <a:t>PepsiCo</a:t>
            </a:r>
            <a:r>
              <a:rPr lang="en-US" sz="2000" dirty="0"/>
              <a:t> </a:t>
            </a:r>
            <a:r>
              <a:rPr lang="en-US" sz="2000" dirty="0">
                <a:solidFill>
                  <a:schemeClr val="accent6"/>
                </a:solidFill>
              </a:rPr>
              <a:t>halved emissions from its potato farmers within 5 years using the </a:t>
            </a:r>
            <a:r>
              <a:rPr lang="en-US" sz="2000" dirty="0" smtClean="0">
                <a:solidFill>
                  <a:schemeClr val="accent6"/>
                </a:solidFill>
              </a:rPr>
              <a:t>CFT</a:t>
            </a:r>
            <a:endParaRPr lang="en-GB" sz="2000" dirty="0" smtClean="0">
              <a:solidFill>
                <a:schemeClr val="accent6"/>
              </a:solidFill>
            </a:endParaRPr>
          </a:p>
          <a:p>
            <a:r>
              <a:rPr lang="en-GB" sz="2000" b="1" dirty="0" smtClean="0"/>
              <a:t>STAGE</a:t>
            </a:r>
            <a:r>
              <a:rPr lang="en-GB" sz="2000" dirty="0"/>
              <a:t>: working with Climate-KIC flagship </a:t>
            </a:r>
            <a:r>
              <a:rPr lang="en-GB" sz="2000" dirty="0" smtClean="0">
                <a:solidFill>
                  <a:schemeClr val="accent6"/>
                </a:solidFill>
              </a:rPr>
              <a:t>Climate-Smart </a:t>
            </a:r>
            <a:r>
              <a:rPr lang="en-GB" sz="2000" dirty="0">
                <a:solidFill>
                  <a:schemeClr val="accent6"/>
                </a:solidFill>
              </a:rPr>
              <a:t>Agriculture </a:t>
            </a:r>
            <a:r>
              <a:rPr lang="en-GB" sz="2000" dirty="0" smtClean="0">
                <a:solidFill>
                  <a:schemeClr val="accent6"/>
                </a:solidFill>
              </a:rPr>
              <a:t>Booster</a:t>
            </a:r>
            <a:r>
              <a:rPr lang="en-GB" sz="2000" dirty="0" smtClean="0"/>
              <a:t>,</a:t>
            </a:r>
            <a:r>
              <a:rPr lang="en-GB" sz="2000" dirty="0" smtClean="0">
                <a:solidFill>
                  <a:schemeClr val="accent6"/>
                </a:solidFill>
              </a:rPr>
              <a:t> </a:t>
            </a:r>
            <a:r>
              <a:rPr lang="en-GB" sz="2000" dirty="0" smtClean="0"/>
              <a:t>the </a:t>
            </a:r>
            <a:r>
              <a:rPr lang="en-GB" sz="2000" dirty="0" smtClean="0"/>
              <a:t>Scaler project will report </a:t>
            </a:r>
            <a:r>
              <a:rPr lang="en-GB" sz="2000" dirty="0" smtClean="0"/>
              <a:t>key learnings in </a:t>
            </a:r>
            <a:r>
              <a:rPr lang="en-GB" sz="2000" dirty="0" smtClean="0"/>
              <a:t>2017</a:t>
            </a:r>
            <a:endParaRPr lang="en-GB" sz="2000" dirty="0"/>
          </a:p>
          <a:p>
            <a:r>
              <a:rPr lang="en-GB" sz="2000" b="1" dirty="0"/>
              <a:t>SCALE</a:t>
            </a:r>
            <a:r>
              <a:rPr lang="en-GB" sz="2000" dirty="0" smtClean="0"/>
              <a:t>: </a:t>
            </a:r>
            <a:r>
              <a:rPr lang="en-US" sz="2000" dirty="0" smtClean="0">
                <a:solidFill>
                  <a:schemeClr val="accent6"/>
                </a:solidFill>
              </a:rPr>
              <a:t>15,000 </a:t>
            </a:r>
            <a:r>
              <a:rPr lang="en-US" sz="2000" dirty="0">
                <a:solidFill>
                  <a:schemeClr val="accent6"/>
                </a:solidFill>
              </a:rPr>
              <a:t>farm footprints </a:t>
            </a:r>
            <a:r>
              <a:rPr lang="en-US" sz="2000" dirty="0"/>
              <a:t>have been </a:t>
            </a:r>
            <a:r>
              <a:rPr lang="en-US" sz="2000" dirty="0" smtClean="0"/>
              <a:t>generated. </a:t>
            </a:r>
            <a:r>
              <a:rPr lang="en-GB" sz="2000" dirty="0" smtClean="0"/>
              <a:t>Th</a:t>
            </a:r>
            <a:r>
              <a:rPr lang="en-GB" sz="2000" dirty="0" smtClean="0"/>
              <a:t>e new </a:t>
            </a:r>
            <a:r>
              <a:rPr lang="en-GB" sz="2000" dirty="0" smtClean="0"/>
              <a:t>CFT will enable more global food</a:t>
            </a:r>
            <a:r>
              <a:rPr lang="en-US" sz="2000" dirty="0" smtClean="0"/>
              <a:t> brands to </a:t>
            </a:r>
            <a:r>
              <a:rPr lang="en-US" sz="2000" dirty="0"/>
              <a:t>understand environmental impacts and mitigation opportunities in their agricultural supply </a:t>
            </a:r>
            <a:r>
              <a:rPr lang="en-US" sz="2000" dirty="0" smtClean="0"/>
              <a:t>chains and report these to consumers.  </a:t>
            </a:r>
            <a:r>
              <a:rPr lang="en-GB" sz="2000" dirty="0" smtClean="0"/>
              <a:t>From 2017, the CFT will be available in French and Spanish.</a:t>
            </a:r>
            <a:endParaRPr lang="en-GB" sz="2000" dirty="0"/>
          </a:p>
        </p:txBody>
      </p:sp>
      <p:pic>
        <p:nvPicPr>
          <p:cNvPr id="5" name="Picture Placeholder 4"/>
          <p:cNvPicPr>
            <a:picLocks noGrp="1" noChangeAspect="1"/>
          </p:cNvPicPr>
          <p:nvPr>
            <p:ph type="pic" sz="quarter" idx="17"/>
          </p:nvPr>
        </p:nvPicPr>
        <p:blipFill>
          <a:blip r:embed="rId3"/>
          <a:srcRect l="21851" r="21851"/>
          <a:stretch>
            <a:fillRect/>
          </a:stretch>
        </p:blipFill>
        <p:spPr>
          <a:xfrm>
            <a:off x="9212614" y="3320715"/>
            <a:ext cx="2498834" cy="3107009"/>
          </a:xfrm>
        </p:spPr>
      </p:pic>
      <p:pic>
        <p:nvPicPr>
          <p:cNvPr id="3" name="Picture 2"/>
          <p:cNvPicPr>
            <a:picLocks noChangeAspect="1"/>
          </p:cNvPicPr>
          <p:nvPr/>
        </p:nvPicPr>
        <p:blipFill>
          <a:blip r:embed="rId4"/>
          <a:stretch>
            <a:fillRect/>
          </a:stretch>
        </p:blipFill>
        <p:spPr>
          <a:xfrm>
            <a:off x="8619358" y="2474251"/>
            <a:ext cx="3280103" cy="623220"/>
          </a:xfrm>
          <a:prstGeom prst="rect">
            <a:avLst/>
          </a:prstGeom>
        </p:spPr>
      </p:pic>
      <p:pic>
        <p:nvPicPr>
          <p:cNvPr id="7" name="Picture 6"/>
          <p:cNvPicPr>
            <a:picLocks noChangeAspect="1"/>
          </p:cNvPicPr>
          <p:nvPr/>
        </p:nvPicPr>
        <p:blipFill>
          <a:blip r:embed="rId5"/>
          <a:stretch>
            <a:fillRect/>
          </a:stretch>
        </p:blipFill>
        <p:spPr>
          <a:xfrm>
            <a:off x="9186338" y="1196977"/>
            <a:ext cx="2551386" cy="1054030"/>
          </a:xfrm>
          <a:prstGeom prst="rect">
            <a:avLst/>
          </a:prstGeom>
        </p:spPr>
      </p:pic>
    </p:spTree>
    <p:extLst>
      <p:ext uri="{BB962C8B-B14F-4D97-AF65-F5344CB8AC3E}">
        <p14:creationId xmlns:p14="http://schemas.microsoft.com/office/powerpoint/2010/main" val="11901941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3104</TotalTime>
  <Words>343</Words>
  <Application>Microsoft Macintosh PowerPoint</Application>
  <PresentationFormat>Widescreen</PresentationFormat>
  <Paragraphs>20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18</cp:revision>
  <dcterms:created xsi:type="dcterms:W3CDTF">2017-06-23T13:22:12Z</dcterms:created>
  <dcterms:modified xsi:type="dcterms:W3CDTF">2017-07-24T13:26:11Z</dcterms:modified>
</cp:coreProperties>
</file>