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855"/>
    <p:restoredTop sz="94675"/>
  </p:normalViewPr>
  <p:slideViewPr>
    <p:cSldViewPr snapToGrid="0" snapToObjects="1">
      <p:cViewPr varScale="1">
        <p:scale>
          <a:sx n="86" d="100"/>
          <a:sy n="86" d="100"/>
        </p:scale>
        <p:origin x="4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461157-2DD6-F04D-98E0-996AE481B896}" type="datetimeFigureOut">
              <a:rPr lang="en-US" smtClean="0"/>
              <a:t>10/18/18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FDDA99-35A5-D24D-BDB5-CCB7E3AC4C1B}" type="slidenum">
              <a:rPr lang="en-US" smtClean="0"/>
              <a:t>‹#›</a:t>
            </a:fld>
            <a:endParaRPr lang="en-US"/>
          </a:p>
        </p:txBody>
      </p:sp>
    </p:spTree>
    <p:extLst>
      <p:ext uri="{BB962C8B-B14F-4D97-AF65-F5344CB8AC3E}">
        <p14:creationId xmlns:p14="http://schemas.microsoft.com/office/powerpoint/2010/main" val="1909729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err="1"/>
              <a:t>WINnERS’</a:t>
            </a:r>
            <a:r>
              <a:rPr lang="en-US" sz="1200" dirty="0"/>
              <a:t> outstanding research solves the problem for the World Food </a:t>
            </a:r>
            <a:r>
              <a:rPr lang="en-US" sz="1200" dirty="0" err="1"/>
              <a:t>Programme</a:t>
            </a:r>
            <a:r>
              <a:rPr lang="en-US" sz="1200" dirty="0"/>
              <a:t>, a major international food </a:t>
            </a:r>
            <a:r>
              <a:rPr lang="en-US" sz="1200" dirty="0" err="1"/>
              <a:t>programme</a:t>
            </a:r>
            <a:r>
              <a:rPr lang="en-US" sz="1200" dirty="0"/>
              <a:t>, in getting banks/multi-nationals to engage with smallholders without market access.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More than 50 percent of food and </a:t>
            </a:r>
            <a:r>
              <a:rPr lang="en-US" sz="1200" b="0" i="0" kern="1200" dirty="0" err="1">
                <a:solidFill>
                  <a:schemeClr val="tx1"/>
                </a:solidFill>
                <a:effectLst/>
                <a:latin typeface="+mn-lt"/>
                <a:ea typeface="+mn-ea"/>
                <a:cs typeface="+mn-cs"/>
              </a:rPr>
              <a:t>fibre</a:t>
            </a:r>
            <a:r>
              <a:rPr lang="en-US" sz="1200" b="0" i="0" kern="1200" dirty="0">
                <a:solidFill>
                  <a:schemeClr val="tx1"/>
                </a:solidFill>
                <a:effectLst/>
                <a:latin typeface="+mn-lt"/>
                <a:ea typeface="+mn-ea"/>
                <a:cs typeface="+mn-cs"/>
              </a:rPr>
              <a:t> supply chain disruptions are due to storms and droughts – something climate change is likely to exacerbate. Food supply chains and producers will need support to deal with climate change risks such as weather variability, planting seasons unpredictability or threats from pests and disease. </a:t>
            </a:r>
          </a:p>
          <a:p>
            <a:r>
              <a:rPr lang="en-US" sz="1200" b="0" i="0" kern="1200" dirty="0">
                <a:solidFill>
                  <a:schemeClr val="tx1"/>
                </a:solidFill>
                <a:effectLst/>
                <a:latin typeface="+mn-lt"/>
                <a:ea typeface="+mn-ea"/>
                <a:cs typeface="+mn-cs"/>
              </a:rPr>
              <a:t>Insurance to date has been based on conventional climate risk assessments, which for agriculture, </a:t>
            </a:r>
          </a:p>
          <a:p>
            <a:r>
              <a:rPr lang="en-US" sz="1200" b="0" i="0" kern="1200" dirty="0">
                <a:solidFill>
                  <a:schemeClr val="tx1"/>
                </a:solidFill>
                <a:effectLst/>
                <a:latin typeface="+mn-lt"/>
                <a:ea typeface="+mn-ea"/>
                <a:cs typeface="+mn-cs"/>
              </a:rPr>
              <a:t>mostly focus on average crop yield vulnerability in climate and adaptation scenarios. </a:t>
            </a:r>
          </a:p>
          <a:p>
            <a:r>
              <a:rPr lang="en-US" sz="1200" b="0" i="0" kern="1200" dirty="0">
                <a:solidFill>
                  <a:schemeClr val="tx1"/>
                </a:solidFill>
                <a:effectLst/>
                <a:latin typeface="+mn-lt"/>
                <a:ea typeface="+mn-ea"/>
                <a:cs typeface="+mn-cs"/>
              </a:rPr>
              <a:t>These assessments are uncertain in projections over years and do not offer regional or local scale. For example, rain thresholds are established over a large geographical area based on historical rainfall patterns. In addition, micro insurance for adaptation purposes to date has focused only on the smallholder as the insurance policy holder and placing risk on the smallholders and the insurers. This has led to a failure in scaling up. </a:t>
            </a:r>
          </a:p>
          <a:p>
            <a:r>
              <a:rPr lang="en-US" sz="1200" b="0" i="0" kern="1200" dirty="0">
                <a:solidFill>
                  <a:schemeClr val="tx1"/>
                </a:solidFill>
                <a:effectLst/>
                <a:latin typeface="+mn-lt"/>
                <a:ea typeface="+mn-ea"/>
                <a:cs typeface="+mn-cs"/>
              </a:rPr>
              <a:t>How the innovation works </a:t>
            </a:r>
          </a:p>
          <a:p>
            <a:r>
              <a:rPr lang="en-US" sz="1200" b="0" i="0" kern="1200" dirty="0" err="1">
                <a:solidFill>
                  <a:schemeClr val="tx1"/>
                </a:solidFill>
                <a:effectLst/>
                <a:latin typeface="+mn-lt"/>
                <a:ea typeface="+mn-ea"/>
                <a:cs typeface="+mn-cs"/>
              </a:rPr>
              <a:t>WINnERS</a:t>
            </a:r>
            <a:r>
              <a:rPr lang="en-US" sz="1200" b="0" i="0" kern="1200" dirty="0">
                <a:solidFill>
                  <a:schemeClr val="tx1"/>
                </a:solidFill>
                <a:effectLst/>
                <a:latin typeface="+mn-lt"/>
                <a:ea typeface="+mn-ea"/>
                <a:cs typeface="+mn-cs"/>
              </a:rPr>
              <a:t> comprises five work streams across Climate Change and Extremes, Weather and Agriculture Risk, Contract Design, Rural Adaptation, Regulatory Framework. The work streams integrate multiple rainfall data sets, satellite monitoring, and predictions of the likelihood of extreme weather events to develop and design an insurance contract. </a:t>
            </a:r>
          </a:p>
          <a:p>
            <a:r>
              <a:rPr lang="en-US" sz="1200" b="0" i="0" kern="1200" dirty="0">
                <a:solidFill>
                  <a:schemeClr val="tx1"/>
                </a:solidFill>
                <a:effectLst/>
                <a:latin typeface="+mn-lt"/>
                <a:ea typeface="+mn-ea"/>
                <a:cs typeface="+mn-cs"/>
              </a:rPr>
              <a:t>State-of-the-art weather and climate modelling technology measures the risk exposure that retailers, buyers, banks, and smallholder farmers will face in the future. At the farm level, the </a:t>
            </a:r>
          </a:p>
          <a:p>
            <a:r>
              <a:rPr lang="en-US" sz="1200" b="0" i="0" kern="1200" dirty="0">
                <a:solidFill>
                  <a:schemeClr val="tx1"/>
                </a:solidFill>
                <a:effectLst/>
                <a:latin typeface="+mn-lt"/>
                <a:ea typeface="+mn-ea"/>
                <a:cs typeface="+mn-cs"/>
              </a:rPr>
              <a:t>likelihood of an extreme weather event and its severity can be predicted across areas as small as 5 x 5 km. This information is then integrated into agricultural insurance contracts that share risk between the various actors of a particular supply chain. </a:t>
            </a:r>
          </a:p>
          <a:p>
            <a:r>
              <a:rPr lang="en-US" sz="1200" b="0" i="0" kern="1200" dirty="0">
                <a:solidFill>
                  <a:schemeClr val="tx1"/>
                </a:solidFill>
                <a:effectLst/>
                <a:latin typeface="+mn-lt"/>
                <a:ea typeface="+mn-ea"/>
                <a:cs typeface="+mn-cs"/>
              </a:rPr>
              <a:t>Weather-driven risk helps distribute producer risk across the supply chain – buyers are insured against price surges, farmers against price plunges, or banks against loss through re-insurance. Food cooperatives, banks, and food buyers—who are better able to manage and afford insurance – are the policy holders.</a:t>
            </a:r>
          </a:p>
          <a:p>
            <a:endParaRPr lang="en-GB" dirty="0"/>
          </a:p>
          <a:p>
            <a:r>
              <a:rPr lang="en-GB" sz="1200" b="0" i="0" kern="1200" dirty="0">
                <a:solidFill>
                  <a:schemeClr val="tx1"/>
                </a:solidFill>
                <a:effectLst/>
                <a:latin typeface="+mn-lt"/>
                <a:ea typeface="+mn-ea"/>
                <a:cs typeface="+mn-cs"/>
              </a:rPr>
              <a:t>Naked Energy Ltd is an award winning British design and innovation company specialising in solar technology and energy conservation. The company is developing ‘</a:t>
            </a:r>
            <a:r>
              <a:rPr lang="en-GB" sz="1200" b="0" i="0" kern="1200" dirty="0" err="1">
                <a:solidFill>
                  <a:schemeClr val="tx1"/>
                </a:solidFill>
                <a:effectLst/>
                <a:latin typeface="+mn-lt"/>
                <a:ea typeface="+mn-ea"/>
                <a:cs typeface="+mn-cs"/>
              </a:rPr>
              <a:t>Virtu</a:t>
            </a:r>
            <a:r>
              <a:rPr lang="en-GB" sz="1200" b="0" i="0" kern="1200" dirty="0">
                <a:solidFill>
                  <a:schemeClr val="tx1"/>
                </a:solidFill>
                <a:effectLst/>
                <a:latin typeface="+mn-lt"/>
                <a:ea typeface="+mn-ea"/>
                <a:cs typeface="+mn-cs"/>
              </a:rPr>
              <a:t>’ ® a revolutionary and patented hybrid solar panel that generates both electricity and heat for commercial and industrial applications.</a:t>
            </a:r>
          </a:p>
          <a:p>
            <a:r>
              <a:rPr lang="en-GB" sz="1200" b="0" i="0" kern="1200" dirty="0">
                <a:solidFill>
                  <a:schemeClr val="tx1"/>
                </a:solidFill>
                <a:effectLst/>
                <a:latin typeface="+mn-lt"/>
                <a:ea typeface="+mn-ea"/>
                <a:cs typeface="+mn-cs"/>
              </a:rPr>
              <a:t>Naked Energy will be starting pilots in 2016 with support from DECC and the EIT. – watch this space.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Naked Energy claims its combination of photovoltaic cells in an evacuated tube collector results in higher electrical output and exceptional thermal performance.</a:t>
            </a:r>
            <a:endParaRPr lang="en-GB" dirty="0"/>
          </a:p>
          <a:p>
            <a:endParaRPr lang="en-GB" dirty="0"/>
          </a:p>
          <a:p>
            <a:r>
              <a:rPr lang="en-GB" dirty="0"/>
              <a:t>NEED: Energy efficiency, renewable energy</a:t>
            </a:r>
          </a:p>
          <a:p>
            <a:endParaRPr lang="en-GB" dirty="0"/>
          </a:p>
          <a:p>
            <a:r>
              <a:rPr lang="en-GB" dirty="0"/>
              <a:t>MARKET: market ready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REGION: </a:t>
            </a:r>
            <a:r>
              <a:rPr lang="en-GB" sz="1200" dirty="0"/>
              <a:t>Manufacturing for customers in the UK, Europe and North America. End of last year the start-up inked an agreement with US-based manufacturing giant Jabil to scale up the production of its hybrid solar technology, </a:t>
            </a:r>
            <a:r>
              <a:rPr lang="en-GB" sz="1200" dirty="0" err="1"/>
              <a:t>Virtu</a:t>
            </a:r>
            <a:r>
              <a:rPr lang="en-GB" sz="1200" dirty="0"/>
              <a:t>.</a:t>
            </a:r>
          </a:p>
          <a:p>
            <a:endParaRPr lang="en-GB" dirty="0"/>
          </a:p>
          <a:p>
            <a:r>
              <a:rPr lang="en-GB" dirty="0"/>
              <a:t>PROPERTY</a:t>
            </a:r>
            <a:r>
              <a:rPr lang="en-GB" baseline="0" dirty="0"/>
              <a:t> TYPE: any?</a:t>
            </a:r>
            <a:endParaRPr lang="en-GB" dirty="0"/>
          </a:p>
          <a:p>
            <a:endParaRPr lang="en-GB" dirty="0"/>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486919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075428-2609-2046-94FB-F0340E7072E8}" type="datetimeFigureOut">
              <a:rPr lang="en-US" smtClean="0"/>
              <a:t>10/18/18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075428-2609-2046-94FB-F0340E7072E8}" type="datetimeFigureOut">
              <a:rPr lang="en-US" smtClean="0"/>
              <a:t>10/18/18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075428-2609-2046-94FB-F0340E7072E8}" type="datetimeFigureOut">
              <a:rPr lang="en-US" smtClean="0"/>
              <a:t>10/18/18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pic>
        <p:nvPicPr>
          <p:cNvPr id="2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26313"/>
          <a:stretch/>
        </p:blipFill>
        <p:spPr bwMode="auto">
          <a:xfrm>
            <a:off x="6444208" y="0"/>
            <a:ext cx="3024336" cy="874128"/>
          </a:xfrm>
          <a:prstGeom prst="rect">
            <a:avLst/>
          </a:prstGeom>
          <a:noFill/>
          <a:extLst>
            <a:ext uri="{909E8E84-426E-40dd-AFC4-6F175D3DCCD1}">
              <a14:hiddenFill xmlns="" xmlns:a14="http://schemas.microsoft.com/office/drawing/2010/main">
                <a:solidFill>
                  <a:srgbClr val="FFFFFF"/>
                </a:solidFill>
              </a14:hiddenFill>
            </a:ext>
          </a:extLst>
        </p:spPr>
      </p:pic>
      <p:sp>
        <p:nvSpPr>
          <p:cNvPr id="7" name="Picture Placeholder 24"/>
          <p:cNvSpPr>
            <a:spLocks noGrp="1"/>
          </p:cNvSpPr>
          <p:nvPr>
            <p:ph type="pic" sz="quarter" idx="16"/>
          </p:nvPr>
        </p:nvSpPr>
        <p:spPr>
          <a:xfrm>
            <a:off x="3347864" y="1196751"/>
            <a:ext cx="2520280" cy="4176465"/>
          </a:xfrm>
          <a:prstGeom prst="round2DiagRect">
            <a:avLst/>
          </a:prstGeom>
        </p:spPr>
        <p:txBody>
          <a:bodyPr/>
          <a:lstStyle>
            <a:lvl1pPr marL="0" indent="0">
              <a:buNone/>
              <a:defRPr sz="1600"/>
            </a:lvl1pPr>
          </a:lstStyle>
          <a:p>
            <a:endParaRPr lang="en-GB" dirty="0"/>
          </a:p>
        </p:txBody>
      </p:sp>
      <p:sp>
        <p:nvSpPr>
          <p:cNvPr id="9" name="Picture Placeholder 24"/>
          <p:cNvSpPr>
            <a:spLocks noGrp="1"/>
          </p:cNvSpPr>
          <p:nvPr>
            <p:ph type="pic" sz="quarter" idx="17"/>
          </p:nvPr>
        </p:nvSpPr>
        <p:spPr>
          <a:xfrm>
            <a:off x="6156177" y="1196751"/>
            <a:ext cx="2520280" cy="4176465"/>
          </a:xfrm>
          <a:prstGeom prst="round2DiagRect">
            <a:avLst>
              <a:gd name="adj1" fmla="val 0"/>
              <a:gd name="adj2" fmla="val 18487"/>
            </a:avLst>
          </a:prstGeom>
        </p:spPr>
        <p:txBody>
          <a:bodyPr/>
          <a:lstStyle>
            <a:lvl1pPr marL="0" indent="0">
              <a:buNone/>
              <a:defRPr sz="1600"/>
            </a:lvl1pPr>
          </a:lstStyle>
          <a:p>
            <a:endParaRPr lang="en-GB" dirty="0"/>
          </a:p>
        </p:txBody>
      </p:sp>
      <p:sp>
        <p:nvSpPr>
          <p:cNvPr id="8" name="Text Placeholder 2"/>
          <p:cNvSpPr>
            <a:spLocks noGrp="1"/>
          </p:cNvSpPr>
          <p:nvPr>
            <p:ph type="body" sz="quarter" idx="18" hasCustomPrompt="1"/>
          </p:nvPr>
        </p:nvSpPr>
        <p:spPr>
          <a:xfrm>
            <a:off x="467545" y="541719"/>
            <a:ext cx="2592287" cy="432048"/>
          </a:xfrm>
          <a:prstGeom prst="rect">
            <a:avLst/>
          </a:prstGeom>
        </p:spPr>
        <p:txBody>
          <a:bodyPr/>
          <a:lstStyle>
            <a:lvl1pPr marL="0" indent="0">
              <a:buNone/>
              <a:defRPr sz="3000">
                <a:solidFill>
                  <a:schemeClr val="tx2"/>
                </a:solidFill>
              </a:defRPr>
            </a:lvl1pPr>
          </a:lstStyle>
          <a:p>
            <a:pPr lvl="0"/>
            <a:r>
              <a:rPr lang="en-GB" dirty="0"/>
              <a:t>Title</a:t>
            </a:r>
          </a:p>
        </p:txBody>
      </p:sp>
      <p:sp>
        <p:nvSpPr>
          <p:cNvPr id="10" name="Text Placeholder 4"/>
          <p:cNvSpPr>
            <a:spLocks noGrp="1"/>
          </p:cNvSpPr>
          <p:nvPr>
            <p:ph type="body" sz="quarter" idx="19" hasCustomPrompt="1"/>
          </p:nvPr>
        </p:nvSpPr>
        <p:spPr>
          <a:xfrm>
            <a:off x="467545" y="1196975"/>
            <a:ext cx="2592287" cy="4176713"/>
          </a:xfrm>
          <a:prstGeom prst="rect">
            <a:avLst/>
          </a:prstGeom>
        </p:spPr>
        <p:txBody>
          <a:bodyPr/>
          <a:lstStyle>
            <a:lvl1pPr marL="0" indent="-180000">
              <a:lnSpc>
                <a:spcPct val="114000"/>
              </a:lnSpc>
              <a:buClr>
                <a:schemeClr val="tx2"/>
              </a:buClr>
              <a:buFont typeface="Arial" pitchFamily="34" charset="0"/>
              <a:buChar char="•"/>
              <a:defRPr sz="2000">
                <a:solidFill>
                  <a:schemeClr val="tx1"/>
                </a:solidFill>
              </a:defRPr>
            </a:lvl1pPr>
            <a:lvl2pPr marL="648000" indent="-180000">
              <a:lnSpc>
                <a:spcPct val="113000"/>
              </a:lnSpc>
              <a:buClr>
                <a:schemeClr val="tx2"/>
              </a:buClr>
              <a:buFont typeface="Arial" pitchFamily="34" charset="0"/>
              <a:buChar char="•"/>
              <a:defRPr sz="2000"/>
            </a:lvl2pPr>
            <a:lvl3pPr marL="1143000" indent="-180000">
              <a:lnSpc>
                <a:spcPct val="113000"/>
              </a:lnSpc>
              <a:buClr>
                <a:schemeClr val="tx2"/>
              </a:buClr>
              <a:buFont typeface="Arial" pitchFamily="34" charset="0"/>
              <a:buChar char="•"/>
              <a:defRPr sz="2000"/>
            </a:lvl3pPr>
            <a:lvl4pPr marL="1600200" indent="-180000">
              <a:lnSpc>
                <a:spcPct val="113000"/>
              </a:lnSpc>
              <a:buClr>
                <a:schemeClr val="tx2"/>
              </a:buClr>
              <a:buFont typeface="Arial" pitchFamily="34" charset="0"/>
              <a:buChar char="•"/>
              <a:defRPr sz="2000" baseline="0"/>
            </a:lvl4pPr>
          </a:lstStyle>
          <a:p>
            <a:pPr lvl="0"/>
            <a:r>
              <a:rPr lang="en-GB" sz="2000" dirty="0"/>
              <a:t>Text Here</a:t>
            </a:r>
          </a:p>
          <a:p>
            <a:pPr lvl="1"/>
            <a:r>
              <a:rPr lang="en-GB" dirty="0"/>
              <a:t>Text Here</a:t>
            </a:r>
          </a:p>
          <a:p>
            <a:pPr lvl="2"/>
            <a:r>
              <a:rPr lang="en-GB" dirty="0"/>
              <a:t>Text Here</a:t>
            </a:r>
          </a:p>
          <a:p>
            <a:pPr lvl="3"/>
            <a:r>
              <a:rPr lang="en-GB" dirty="0"/>
              <a:t>Text Here</a:t>
            </a:r>
          </a:p>
        </p:txBody>
      </p:sp>
      <p:pic>
        <p:nvPicPr>
          <p:cNvPr id="11" name="Picture 10"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6254" y="5661248"/>
            <a:ext cx="2205290" cy="682670"/>
          </a:xfrm>
          <a:prstGeom prst="rect">
            <a:avLst/>
          </a:prstGeom>
        </p:spPr>
      </p:pic>
    </p:spTree>
    <p:extLst>
      <p:ext uri="{BB962C8B-B14F-4D97-AF65-F5344CB8AC3E}">
        <p14:creationId xmlns:p14="http://schemas.microsoft.com/office/powerpoint/2010/main" val="517959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075428-2609-2046-94FB-F0340E7072E8}" type="datetimeFigureOut">
              <a:rPr lang="en-US" smtClean="0"/>
              <a:t>10/18/18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075428-2609-2046-94FB-F0340E7072E8}" type="datetimeFigureOut">
              <a:rPr lang="en-US" smtClean="0"/>
              <a:t>10/18/18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075428-2609-2046-94FB-F0340E7072E8}" type="datetimeFigureOut">
              <a:rPr lang="en-US" smtClean="0"/>
              <a:t>10/18/18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075428-2609-2046-94FB-F0340E7072E8}" type="datetimeFigureOut">
              <a:rPr lang="en-US" smtClean="0"/>
              <a:t>10/18/18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075428-2609-2046-94FB-F0340E7072E8}" type="datetimeFigureOut">
              <a:rPr lang="en-US" smtClean="0"/>
              <a:t>10/18/18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075428-2609-2046-94FB-F0340E7072E8}" type="datetimeFigureOut">
              <a:rPr lang="en-US" smtClean="0"/>
              <a:t>10/18/18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075428-2609-2046-94FB-F0340E7072E8}" type="datetimeFigureOut">
              <a:rPr lang="en-US" smtClean="0"/>
              <a:t>10/18/18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075428-2609-2046-94FB-F0340E7072E8}" type="datetimeFigureOut">
              <a:rPr lang="en-US" smtClean="0"/>
              <a:t>10/18/18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7D8831-4943-3548-B7D2-4741F79EF21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075428-2609-2046-94FB-F0340E7072E8}" type="datetimeFigureOut">
              <a:rPr lang="en-US" smtClean="0"/>
              <a:t>10/18/18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7D8831-4943-3548-B7D2-4741F79EF218}" type="slidenum">
              <a:rPr lang="en-US" smtClean="0"/>
              <a:t>‹#›</a:t>
            </a:fld>
            <a:endParaRPr lang="en-US"/>
          </a:p>
        </p:txBody>
      </p:sp>
    </p:spTree>
    <p:extLst>
      <p:ext uri="{BB962C8B-B14F-4D97-AF65-F5344CB8AC3E}">
        <p14:creationId xmlns:p14="http://schemas.microsoft.com/office/powerpoint/2010/main" val="3225302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8"/>
          </p:nvPr>
        </p:nvSpPr>
        <p:spPr>
          <a:xfrm>
            <a:off x="407586" y="663938"/>
            <a:ext cx="7632846" cy="149237"/>
          </a:xfrm>
        </p:spPr>
        <p:txBody>
          <a:bodyPr>
            <a:normAutofit fontScale="25000" lnSpcReduction="20000"/>
          </a:bodyPr>
          <a:lstStyle/>
          <a:p>
            <a:r>
              <a:rPr lang="en-GB" sz="14400" b="1" dirty="0" smtClean="0">
                <a:solidFill>
                  <a:srgbClr val="0070C0"/>
                </a:solidFill>
              </a:rPr>
              <a:t>FEED-X: </a:t>
            </a:r>
            <a:r>
              <a:rPr lang="en-GB" sz="14400" dirty="0">
                <a:solidFill>
                  <a:srgbClr val="0070C0"/>
                </a:solidFill>
              </a:rPr>
              <a:t>SLU FOOD (IG5</a:t>
            </a:r>
            <a:r>
              <a:rPr lang="en-GB" sz="14400" dirty="0" smtClean="0">
                <a:solidFill>
                  <a:srgbClr val="0070C0"/>
                </a:solidFill>
              </a:rPr>
              <a:t>)</a:t>
            </a:r>
            <a:endParaRPr lang="en-GB" sz="14400" b="1" dirty="0">
              <a:solidFill>
                <a:srgbClr val="0070C0"/>
              </a:solidFill>
            </a:endParaRPr>
          </a:p>
          <a:p>
            <a:endParaRPr lang="en-GB" dirty="0">
              <a:solidFill>
                <a:srgbClr val="0070C0"/>
              </a:solidFill>
            </a:endParaRPr>
          </a:p>
        </p:txBody>
      </p:sp>
      <p:sp>
        <p:nvSpPr>
          <p:cNvPr id="6" name="Text Placeholder 4"/>
          <p:cNvSpPr>
            <a:spLocks noGrp="1"/>
          </p:cNvSpPr>
          <p:nvPr>
            <p:ph type="body" sz="quarter" idx="19"/>
          </p:nvPr>
        </p:nvSpPr>
        <p:spPr>
          <a:xfrm>
            <a:off x="467546" y="1272046"/>
            <a:ext cx="5768362" cy="4154393"/>
          </a:xfrm>
        </p:spPr>
        <p:txBody>
          <a:bodyPr anchor="t">
            <a:noAutofit/>
          </a:bodyPr>
          <a:lstStyle/>
          <a:p>
            <a:pPr indent="0">
              <a:buNone/>
            </a:pPr>
            <a:r>
              <a:rPr lang="en-US" sz="1500" dirty="0"/>
              <a:t>As one of the world’s most efficient protein generators, </a:t>
            </a:r>
            <a:r>
              <a:rPr lang="en-US" sz="1500" dirty="0" smtClean="0"/>
              <a:t>there is increasing focus on </a:t>
            </a:r>
            <a:r>
              <a:rPr lang="en-US" sz="1500" b="1" dirty="0" smtClean="0">
                <a:solidFill>
                  <a:schemeClr val="accent6"/>
                </a:solidFill>
              </a:rPr>
              <a:t>aquaculture</a:t>
            </a:r>
            <a:r>
              <a:rPr lang="en-US" sz="1500" dirty="0" smtClean="0">
                <a:solidFill>
                  <a:schemeClr val="accent6"/>
                </a:solidFill>
              </a:rPr>
              <a:t> </a:t>
            </a:r>
            <a:r>
              <a:rPr lang="en-US" sz="1500" dirty="0" smtClean="0"/>
              <a:t>to provide </a:t>
            </a:r>
            <a:r>
              <a:rPr lang="en-US" sz="1500" dirty="0"/>
              <a:t>the protein to feed the world as the global population grows. </a:t>
            </a:r>
            <a:r>
              <a:rPr lang="en-US" sz="1500" b="1" dirty="0" smtClean="0">
                <a:solidFill>
                  <a:schemeClr val="accent6"/>
                </a:solidFill>
              </a:rPr>
              <a:t>Feed-X</a:t>
            </a:r>
            <a:r>
              <a:rPr lang="en-US" sz="1500" dirty="0" smtClean="0"/>
              <a:t> sources, tests, finances </a:t>
            </a:r>
            <a:r>
              <a:rPr lang="en-US" sz="1500" dirty="0"/>
              <a:t>and </a:t>
            </a:r>
            <a:r>
              <a:rPr lang="en-US" sz="1500" dirty="0" smtClean="0"/>
              <a:t>scales </a:t>
            </a:r>
            <a:r>
              <a:rPr lang="en-US" sz="1500" dirty="0"/>
              <a:t>alternative </a:t>
            </a:r>
            <a:r>
              <a:rPr lang="en-US" sz="1500" dirty="0" smtClean="0"/>
              <a:t>more sustainable feed </a:t>
            </a:r>
            <a:r>
              <a:rPr lang="en-US" sz="1500" dirty="0"/>
              <a:t>ingredients </a:t>
            </a:r>
            <a:r>
              <a:rPr lang="en-US" sz="1500" dirty="0" smtClean="0"/>
              <a:t>for aquaculture.</a:t>
            </a:r>
            <a:r>
              <a:rPr lang="en-US" sz="1500" dirty="0"/>
              <a:t> </a:t>
            </a:r>
            <a:r>
              <a:rPr lang="en-US" sz="1500" dirty="0" smtClean="0"/>
              <a:t>Initially</a:t>
            </a:r>
            <a:r>
              <a:rPr lang="en-US" sz="1500" dirty="0"/>
              <a:t>, the </a:t>
            </a:r>
            <a:r>
              <a:rPr lang="en-US" sz="1500" dirty="0" smtClean="0"/>
              <a:t>project will </a:t>
            </a:r>
            <a:r>
              <a:rPr lang="en-US" sz="1500" dirty="0"/>
              <a:t>focus on salmon and shrimp </a:t>
            </a:r>
            <a:r>
              <a:rPr lang="en-US" sz="1500" dirty="0" smtClean="0"/>
              <a:t>feed.</a:t>
            </a:r>
          </a:p>
          <a:p>
            <a:pPr marL="285750" indent="-285750"/>
            <a:r>
              <a:rPr lang="en-GB" sz="1500" b="1" dirty="0" smtClean="0"/>
              <a:t>ROLE: </a:t>
            </a:r>
            <a:r>
              <a:rPr lang="en-US" sz="1500" b="1" dirty="0">
                <a:solidFill>
                  <a:schemeClr val="accent6"/>
                </a:solidFill>
              </a:rPr>
              <a:t>EIT Climate-KIC </a:t>
            </a:r>
            <a:r>
              <a:rPr lang="en-US" sz="1500" dirty="0"/>
              <a:t>co-funds Feed-X with WWF and Ikea </a:t>
            </a:r>
            <a:r>
              <a:rPr lang="en-US" sz="1500" dirty="0" smtClean="0"/>
              <a:t>Food.</a:t>
            </a:r>
            <a:endParaRPr lang="en-GB" sz="1500" b="1" dirty="0"/>
          </a:p>
          <a:p>
            <a:pPr marL="285750" indent="-285750"/>
            <a:r>
              <a:rPr lang="en-GB" sz="1500" b="1" dirty="0" smtClean="0"/>
              <a:t>IMPACT</a:t>
            </a:r>
            <a:r>
              <a:rPr lang="en-GB" sz="1500" dirty="0"/>
              <a:t>: boosting global </a:t>
            </a:r>
            <a:r>
              <a:rPr lang="en-GB" sz="1500" b="1" dirty="0" smtClean="0">
                <a:solidFill>
                  <a:schemeClr val="accent6"/>
                </a:solidFill>
              </a:rPr>
              <a:t>f</a:t>
            </a:r>
            <a:r>
              <a:rPr lang="en-GB" sz="1500" b="1" dirty="0" smtClean="0">
                <a:solidFill>
                  <a:schemeClr val="accent6"/>
                </a:solidFill>
              </a:rPr>
              <a:t>ood security, resource efficiency, avoided deforestation &amp; productivity</a:t>
            </a:r>
          </a:p>
          <a:p>
            <a:pPr marL="285750" indent="-285750"/>
            <a:r>
              <a:rPr lang="en-GB" sz="1500" b="1" dirty="0" smtClean="0"/>
              <a:t>STAGE</a:t>
            </a:r>
            <a:r>
              <a:rPr lang="en-GB" sz="1500" dirty="0"/>
              <a:t>: in 2017, a contract was signed </a:t>
            </a:r>
            <a:r>
              <a:rPr lang="en-GB" sz="1500" dirty="0" smtClean="0"/>
              <a:t>with </a:t>
            </a:r>
            <a:r>
              <a:rPr lang="en-GB" sz="1500" b="1" dirty="0" err="1" smtClean="0">
                <a:solidFill>
                  <a:schemeClr val="accent6"/>
                </a:solidFill>
              </a:rPr>
              <a:t>Skretting</a:t>
            </a:r>
            <a:r>
              <a:rPr lang="en-GB" sz="1500" dirty="0"/>
              <a:t> </a:t>
            </a:r>
            <a:r>
              <a:rPr lang="en-GB" sz="1500" dirty="0" smtClean="0"/>
              <a:t>became lead project partner. As </a:t>
            </a:r>
            <a:r>
              <a:rPr lang="en-GB" sz="1500" dirty="0" smtClean="0"/>
              <a:t>a </a:t>
            </a:r>
            <a:r>
              <a:rPr lang="en-GB" sz="1500" dirty="0" err="1" smtClean="0"/>
              <a:t>Nutreco</a:t>
            </a:r>
            <a:r>
              <a:rPr lang="en-GB" sz="1500" dirty="0" smtClean="0"/>
              <a:t> company, </a:t>
            </a:r>
            <a:r>
              <a:rPr lang="en-US" sz="1500" dirty="0" smtClean="0"/>
              <a:t>one </a:t>
            </a:r>
            <a:r>
              <a:rPr lang="en-US" sz="1500" dirty="0"/>
              <a:t>of the largest animal and aquaculture feed suppliers in the world, </a:t>
            </a:r>
            <a:r>
              <a:rPr lang="en-US" sz="1500" dirty="0" err="1" smtClean="0"/>
              <a:t>Skretting</a:t>
            </a:r>
            <a:r>
              <a:rPr lang="en-US" sz="1500" dirty="0" smtClean="0"/>
              <a:t> represents </a:t>
            </a:r>
            <a:r>
              <a:rPr lang="en-US" sz="1500" dirty="0"/>
              <a:t>over a third of the global aquaculture feed market and </a:t>
            </a:r>
            <a:r>
              <a:rPr lang="en-US" sz="1500" b="1" dirty="0">
                <a:solidFill>
                  <a:schemeClr val="accent6"/>
                </a:solidFill>
              </a:rPr>
              <a:t>£4.5bn </a:t>
            </a:r>
            <a:r>
              <a:rPr lang="en-US" sz="1500" dirty="0"/>
              <a:t>of purchasing power.</a:t>
            </a:r>
            <a:r>
              <a:rPr lang="en-US" sz="1500" dirty="0"/>
              <a:t> </a:t>
            </a:r>
          </a:p>
          <a:p>
            <a:pPr marL="285750" indent="-285750"/>
            <a:r>
              <a:rPr lang="en-GB" sz="1500" b="1" dirty="0" smtClean="0"/>
              <a:t>SCALE</a:t>
            </a:r>
            <a:r>
              <a:rPr lang="en-GB" sz="1500" dirty="0" smtClean="0"/>
              <a:t>:</a:t>
            </a:r>
            <a:r>
              <a:rPr lang="en-US" sz="1500" dirty="0"/>
              <a:t> </a:t>
            </a:r>
            <a:r>
              <a:rPr lang="en-US" sz="1500" dirty="0" smtClean="0"/>
              <a:t>Feed-X will shift </a:t>
            </a:r>
            <a:r>
              <a:rPr lang="en-US" sz="1500" dirty="0"/>
              <a:t>10% of the global feed industry towards more sustainable production by 2025</a:t>
            </a:r>
            <a:endParaRPr lang="en-GB" sz="1500" dirty="0"/>
          </a:p>
        </p:txBody>
      </p:sp>
      <p:pic>
        <p:nvPicPr>
          <p:cNvPr id="15" name="Picture Placeholder 14"/>
          <p:cNvPicPr>
            <a:picLocks noGrp="1" noChangeAspect="1"/>
          </p:cNvPicPr>
          <p:nvPr>
            <p:ph type="pic" sz="quarter" idx="17"/>
          </p:nvPr>
        </p:nvPicPr>
        <p:blipFill>
          <a:blip r:embed="rId3">
            <a:extLst>
              <a:ext uri="{28A0092B-C50C-407E-A947-70E740481C1C}">
                <a14:useLocalDpi xmlns:a14="http://schemas.microsoft.com/office/drawing/2010/main" val="0"/>
              </a:ext>
            </a:extLst>
          </a:blip>
          <a:stretch>
            <a:fillRect/>
          </a:stretch>
        </p:blipFill>
        <p:spPr>
          <a:xfrm>
            <a:off x="6363436" y="4993081"/>
            <a:ext cx="2632747" cy="1406418"/>
          </a:xfrm>
          <a:prstGeom prst="round2DiagRect">
            <a:avLst>
              <a:gd name="adj1" fmla="val 0"/>
              <a:gd name="adj2" fmla="val 18487"/>
            </a:avLst>
          </a:prstGeom>
        </p:spPr>
      </p:pic>
      <p:pic>
        <p:nvPicPr>
          <p:cNvPr id="14" name="Picture Placeholder 14"/>
          <p:cNvPicPr>
            <a:picLocks noGrp="1" noChangeAspect="1"/>
          </p:cNvPicPr>
          <p:nvPr>
            <p:ph type="pic" sz="quarter" idx="17"/>
          </p:nvPr>
        </p:nvPicPr>
        <p:blipFill>
          <a:blip r:embed="rId4">
            <a:extLst>
              <a:ext uri="{28A0092B-C50C-407E-A947-70E740481C1C}">
                <a14:useLocalDpi xmlns:a14="http://schemas.microsoft.com/office/drawing/2010/main" val="0"/>
              </a:ext>
            </a:extLst>
          </a:blip>
          <a:stretch>
            <a:fillRect/>
          </a:stretch>
        </p:blipFill>
        <p:spPr>
          <a:xfrm>
            <a:off x="6363436" y="3341826"/>
            <a:ext cx="2632747" cy="1382192"/>
          </a:xfrm>
          <a:prstGeom prst="round2DiagRect">
            <a:avLst>
              <a:gd name="adj1" fmla="val 0"/>
              <a:gd name="adj2" fmla="val 18487"/>
            </a:avLst>
          </a:prstGeom>
        </p:spPr>
      </p:pic>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76543" y="1068462"/>
            <a:ext cx="2230121" cy="904103"/>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76543" y="2231414"/>
            <a:ext cx="2206529" cy="885105"/>
          </a:xfrm>
          <a:prstGeom prst="rect">
            <a:avLst/>
          </a:prstGeom>
        </p:spPr>
      </p:pic>
    </p:spTree>
    <p:extLst>
      <p:ext uri="{BB962C8B-B14F-4D97-AF65-F5344CB8AC3E}">
        <p14:creationId xmlns:p14="http://schemas.microsoft.com/office/powerpoint/2010/main" val="15998768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TotalTime>
  <Words>139</Words>
  <Application>Microsoft Macintosh PowerPoint</Application>
  <PresentationFormat>On-screen Show (4:3)</PresentationFormat>
  <Paragraphs>31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Calibri Light</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6</cp:revision>
  <dcterms:created xsi:type="dcterms:W3CDTF">2018-10-18T16:17:09Z</dcterms:created>
  <dcterms:modified xsi:type="dcterms:W3CDTF">2018-10-18T17:12:30Z</dcterms:modified>
</cp:coreProperties>
</file>