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000"/>
    <p:restoredTop sz="94675"/>
  </p:normalViewPr>
  <p:slideViewPr>
    <p:cSldViewPr snapToGrid="0" snapToObjects="1">
      <p:cViewPr>
        <p:scale>
          <a:sx n="62" d="100"/>
          <a:sy n="62" d="100"/>
        </p:scale>
        <p:origin x="1056" y="704"/>
      </p:cViewPr>
      <p:guideLst/>
    </p:cSldViewPr>
  </p:slideViewPr>
  <p:notesTextViewPr>
    <p:cViewPr>
      <p:scale>
        <a:sx n="1" d="1"/>
        <a:sy n="1" d="1"/>
      </p:scale>
      <p:origin x="0" y="-616"/>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501AE1-8C65-6B49-AEF5-84828A445262}" type="datetimeFigureOut">
              <a:rPr lang="en-US" smtClean="0"/>
              <a:t>10/9/17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A281F9-4D28-D948-A255-E11C7A2A7905}" type="slidenum">
              <a:rPr lang="en-US" smtClean="0"/>
              <a:t>‹#›</a:t>
            </a:fld>
            <a:endParaRPr lang="en-US"/>
          </a:p>
        </p:txBody>
      </p:sp>
    </p:spTree>
    <p:extLst>
      <p:ext uri="{BB962C8B-B14F-4D97-AF65-F5344CB8AC3E}">
        <p14:creationId xmlns:p14="http://schemas.microsoft.com/office/powerpoint/2010/main" val="1931046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key benefits:</a:t>
            </a:r>
          </a:p>
          <a:p>
            <a:pPr marL="171450" indent="-171450">
              <a:buFontTx/>
              <a:buChar char="-"/>
            </a:pPr>
            <a:r>
              <a:rPr lang="en-US" sz="1200" kern="1200" dirty="0" smtClean="0">
                <a:solidFill>
                  <a:schemeClr val="tx1"/>
                </a:solidFill>
                <a:effectLst/>
                <a:latin typeface="+mn-lt"/>
                <a:ea typeface="+mn-ea"/>
                <a:cs typeface="+mn-cs"/>
              </a:rPr>
              <a:t>Animal feed can actually be grown in arid regions with dramatically less water (99%)</a:t>
            </a:r>
          </a:p>
          <a:p>
            <a:pPr marL="171450" indent="-171450">
              <a:buFontTx/>
              <a:buChar char="-"/>
            </a:pPr>
            <a:r>
              <a:rPr lang="en-US" sz="1200" kern="1200" baseline="0" dirty="0" smtClean="0">
                <a:solidFill>
                  <a:schemeClr val="tx1"/>
                </a:solidFill>
                <a:effectLst/>
                <a:latin typeface="+mn-lt"/>
                <a:ea typeface="+mn-ea"/>
                <a:cs typeface="+mn-cs"/>
              </a:rPr>
              <a:t>Animal feeds can be grown on a tenth of the land required for traditional animal crops and a fifth of the costs</a:t>
            </a:r>
          </a:p>
          <a:p>
            <a:pPr marL="171450" indent="-171450">
              <a:buFontTx/>
              <a:buChar char="-"/>
            </a:pPr>
            <a:r>
              <a:rPr lang="en-US" sz="1200" kern="1200" baseline="0" dirty="0" smtClean="0">
                <a:solidFill>
                  <a:schemeClr val="tx1"/>
                </a:solidFill>
                <a:effectLst/>
                <a:latin typeface="+mn-lt"/>
                <a:ea typeface="+mn-ea"/>
                <a:cs typeface="+mn-cs"/>
              </a:rPr>
              <a:t>At scale, this could transform productivity, affordability and sustainability of this growing $150bn market</a:t>
            </a:r>
          </a:p>
          <a:p>
            <a:pPr marL="171450" indent="-171450">
              <a:buFontTx/>
              <a:buChar char="-"/>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real</a:t>
            </a:r>
            <a:r>
              <a:rPr lang="en-US" sz="1200" kern="1200" baseline="0" dirty="0" smtClean="0">
                <a:solidFill>
                  <a:schemeClr val="tx1"/>
                </a:solidFill>
                <a:effectLst/>
                <a:latin typeface="+mn-lt"/>
                <a:ea typeface="+mn-ea"/>
                <a:cs typeface="+mn-cs"/>
              </a:rPr>
              <a:t> example which shows </a:t>
            </a:r>
            <a:r>
              <a:rPr lang="en-US" sz="1200" kern="1200" baseline="0" smtClean="0">
                <a:solidFill>
                  <a:schemeClr val="tx1"/>
                </a:solidFill>
                <a:effectLst/>
                <a:latin typeface="+mn-lt"/>
                <a:ea typeface="+mn-ea"/>
                <a:cs typeface="+mn-cs"/>
              </a:rPr>
              <a:t>the potential: </a:t>
            </a:r>
            <a:r>
              <a:rPr lang="en-US" sz="1200" kern="1200" smtClean="0">
                <a:solidFill>
                  <a:schemeClr val="tx1"/>
                </a:solidFill>
                <a:effectLst/>
                <a:latin typeface="+mn-lt"/>
                <a:ea typeface="+mn-ea"/>
                <a:cs typeface="+mn-cs"/>
              </a:rPr>
              <a:t>In </a:t>
            </a:r>
            <a:r>
              <a:rPr lang="en-US" sz="1200" kern="1200" dirty="0" smtClean="0">
                <a:solidFill>
                  <a:schemeClr val="tx1"/>
                </a:solidFill>
                <a:effectLst/>
                <a:latin typeface="+mn-lt"/>
                <a:ea typeface="+mn-ea"/>
                <a:cs typeface="+mn-cs"/>
              </a:rPr>
              <a:t>Saudi Arabia, alfalfa crops used to be grown as feed inputs for their local dairy industry. In 2016, the Saudi Arabian government decided it would no longer grow these crops locally due to depleting aquifers and restricted water supply due to climate change. Instead, it would import 825,000 tons of alfalfa hay per year, the equivalent production of around 82,500 hectares of land. It is hoped, </a:t>
            </a:r>
            <a:r>
              <a:rPr lang="en-US" sz="1200" kern="1200" dirty="0" err="1" smtClean="0">
                <a:solidFill>
                  <a:schemeClr val="tx1"/>
                </a:solidFill>
                <a:effectLst/>
                <a:latin typeface="+mn-lt"/>
                <a:ea typeface="+mn-ea"/>
                <a:cs typeface="+mn-cs"/>
              </a:rPr>
              <a:t>DryGro</a:t>
            </a:r>
            <a:r>
              <a:rPr lang="en-US" sz="1200" kern="1200" dirty="0" smtClean="0">
                <a:solidFill>
                  <a:schemeClr val="tx1"/>
                </a:solidFill>
                <a:effectLst/>
                <a:latin typeface="+mn-lt"/>
                <a:ea typeface="+mn-ea"/>
                <a:cs typeface="+mn-cs"/>
              </a:rPr>
              <a:t> technology could produce a similar amount of feed using one tenth of the land.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A992C1D-2BFA-4AF9-ACBF-EB79A88E7C43}" type="slidenum">
              <a:rPr lang="en-GB" smtClean="0"/>
              <a:t>1</a:t>
            </a:fld>
            <a:endParaRPr lang="en-GB"/>
          </a:p>
        </p:txBody>
      </p:sp>
    </p:spTree>
    <p:extLst>
      <p:ext uri="{BB962C8B-B14F-4D97-AF65-F5344CB8AC3E}">
        <p14:creationId xmlns:p14="http://schemas.microsoft.com/office/powerpoint/2010/main" val="175899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EB3A233-72CE-7547-B504-5B7BA727B6A8}" type="datetimeFigureOut">
              <a:rPr lang="en-US" smtClean="0"/>
              <a:t>10/9/17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231542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B3A233-72CE-7547-B504-5B7BA727B6A8}" type="datetimeFigureOut">
              <a:rPr lang="en-US" smtClean="0"/>
              <a:t>10/9/17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749102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B3A233-72CE-7547-B504-5B7BA727B6A8}" type="datetimeFigureOut">
              <a:rPr lang="en-US" smtClean="0"/>
              <a:t>10/9/17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6155199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 &amp; Images">
    <p:spTree>
      <p:nvGrpSpPr>
        <p:cNvPr id="1" name=""/>
        <p:cNvGrpSpPr/>
        <p:nvPr/>
      </p:nvGrpSpPr>
      <p:grpSpPr>
        <a:xfrm>
          <a:off x="0" y="0"/>
          <a:ext cx="0" cy="0"/>
          <a:chOff x="0" y="0"/>
          <a:chExt cx="0" cy="0"/>
        </a:xfrm>
      </p:grpSpPr>
      <p:sp>
        <p:nvSpPr>
          <p:cNvPr id="7" name="Picture Placeholder 24"/>
          <p:cNvSpPr>
            <a:spLocks noGrp="1"/>
          </p:cNvSpPr>
          <p:nvPr>
            <p:ph type="pic" sz="quarter" idx="16"/>
          </p:nvPr>
        </p:nvSpPr>
        <p:spPr>
          <a:xfrm>
            <a:off x="4463819" y="1196753"/>
            <a:ext cx="3360373" cy="4176465"/>
          </a:xfrm>
          <a:prstGeom prst="round2DiagRect">
            <a:avLst/>
          </a:prstGeom>
        </p:spPr>
        <p:txBody>
          <a:bodyPr/>
          <a:lstStyle>
            <a:lvl1pPr marL="0" indent="0">
              <a:buNone/>
              <a:defRPr sz="2133"/>
            </a:lvl1pPr>
          </a:lstStyle>
          <a:p>
            <a:endParaRPr lang="en-GB"/>
          </a:p>
        </p:txBody>
      </p:sp>
      <p:sp>
        <p:nvSpPr>
          <p:cNvPr id="9" name="Picture Placeholder 24"/>
          <p:cNvSpPr>
            <a:spLocks noGrp="1"/>
          </p:cNvSpPr>
          <p:nvPr>
            <p:ph type="pic" sz="quarter" idx="17"/>
          </p:nvPr>
        </p:nvSpPr>
        <p:spPr>
          <a:xfrm>
            <a:off x="8208236" y="1196753"/>
            <a:ext cx="3360373" cy="4176465"/>
          </a:xfrm>
          <a:prstGeom prst="round2DiagRect">
            <a:avLst>
              <a:gd name="adj1" fmla="val 0"/>
              <a:gd name="adj2" fmla="val 18487"/>
            </a:avLst>
          </a:prstGeom>
        </p:spPr>
        <p:txBody>
          <a:bodyPr/>
          <a:lstStyle>
            <a:lvl1pPr marL="0" indent="0">
              <a:buNone/>
              <a:defRPr sz="2133"/>
            </a:lvl1pPr>
          </a:lstStyle>
          <a:p>
            <a:endParaRPr lang="en-GB"/>
          </a:p>
        </p:txBody>
      </p:sp>
      <p:sp>
        <p:nvSpPr>
          <p:cNvPr id="8" name="Text Placeholder 2"/>
          <p:cNvSpPr>
            <a:spLocks noGrp="1"/>
          </p:cNvSpPr>
          <p:nvPr>
            <p:ph type="body" sz="quarter" idx="18" hasCustomPrompt="1"/>
          </p:nvPr>
        </p:nvSpPr>
        <p:spPr>
          <a:xfrm>
            <a:off x="623395" y="541719"/>
            <a:ext cx="3456383" cy="432048"/>
          </a:xfrm>
          <a:prstGeom prst="rect">
            <a:avLst/>
          </a:prstGeom>
        </p:spPr>
        <p:txBody>
          <a:bodyPr/>
          <a:lstStyle>
            <a:lvl1pPr marL="0" indent="0">
              <a:buNone/>
              <a:defRPr sz="4000">
                <a:solidFill>
                  <a:schemeClr val="tx2"/>
                </a:solidFill>
              </a:defRPr>
            </a:lvl1pPr>
          </a:lstStyle>
          <a:p>
            <a:pPr lvl="0"/>
            <a:r>
              <a:rPr lang="en-GB"/>
              <a:t>Title</a:t>
            </a:r>
          </a:p>
        </p:txBody>
      </p:sp>
      <p:sp>
        <p:nvSpPr>
          <p:cNvPr id="10" name="Text Placeholder 4"/>
          <p:cNvSpPr>
            <a:spLocks noGrp="1"/>
          </p:cNvSpPr>
          <p:nvPr>
            <p:ph type="body" sz="quarter" idx="19" hasCustomPrompt="1"/>
          </p:nvPr>
        </p:nvSpPr>
        <p:spPr>
          <a:xfrm>
            <a:off x="623395" y="1196977"/>
            <a:ext cx="3456383" cy="4176713"/>
          </a:xfrm>
          <a:prstGeom prst="rect">
            <a:avLst/>
          </a:prstGeom>
        </p:spPr>
        <p:txBody>
          <a:bodyPr/>
          <a:lstStyle>
            <a:lvl1pPr marL="0" indent="-239994">
              <a:lnSpc>
                <a:spcPct val="114000"/>
              </a:lnSpc>
              <a:buClr>
                <a:schemeClr val="tx2"/>
              </a:buClr>
              <a:buFont typeface="Arial" pitchFamily="34" charset="0"/>
              <a:buChar char="•"/>
              <a:defRPr sz="2667">
                <a:solidFill>
                  <a:schemeClr val="tx1"/>
                </a:solidFill>
              </a:defRPr>
            </a:lvl1pPr>
            <a:lvl2pPr marL="863978" indent="-239994">
              <a:lnSpc>
                <a:spcPct val="113000"/>
              </a:lnSpc>
              <a:buClr>
                <a:schemeClr val="tx2"/>
              </a:buClr>
              <a:buFont typeface="Arial" pitchFamily="34" charset="0"/>
              <a:buChar char="•"/>
              <a:defRPr sz="2667"/>
            </a:lvl2pPr>
            <a:lvl3pPr marL="1523962" indent="-239994">
              <a:lnSpc>
                <a:spcPct val="113000"/>
              </a:lnSpc>
              <a:buClr>
                <a:schemeClr val="tx2"/>
              </a:buClr>
              <a:buFont typeface="Arial" pitchFamily="34" charset="0"/>
              <a:buChar char="•"/>
              <a:defRPr sz="2667"/>
            </a:lvl3pPr>
            <a:lvl4pPr marL="2133547" indent="-239994">
              <a:lnSpc>
                <a:spcPct val="113000"/>
              </a:lnSpc>
              <a:buClr>
                <a:schemeClr val="tx2"/>
              </a:buClr>
              <a:buFont typeface="Arial" pitchFamily="34" charset="0"/>
              <a:buChar char="•"/>
              <a:defRPr sz="2667" baseline="0"/>
            </a:lvl4pPr>
          </a:lstStyle>
          <a:p>
            <a:pPr lvl="0"/>
            <a:r>
              <a:rPr lang="en-GB" sz="2667"/>
              <a:t>Text Here</a:t>
            </a:r>
          </a:p>
          <a:p>
            <a:pPr lvl="1"/>
            <a:r>
              <a:rPr lang="en-GB"/>
              <a:t>Text Here</a:t>
            </a:r>
          </a:p>
          <a:p>
            <a:pPr lvl="2"/>
            <a:r>
              <a:rPr lang="en-GB"/>
              <a:t>Text Here</a:t>
            </a:r>
          </a:p>
          <a:p>
            <a:pPr lvl="3"/>
            <a:r>
              <a:rPr lang="en-GB"/>
              <a:t>Text Here</a:t>
            </a:r>
          </a:p>
        </p:txBody>
      </p:sp>
      <p:pic>
        <p:nvPicPr>
          <p:cNvPr id="12" name="Picture 2" descr="F:\Birmingham\MSU\Creative Services\DG EAC Framework jobs\EIT\2014 EIT re-brand\Brand elements examples\Mock-ups\Examples\Powerpoint Template\Old\Graphic_element.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1" t="63474" r="-26313"/>
          <a:stretch/>
        </p:blipFill>
        <p:spPr bwMode="auto">
          <a:xfrm>
            <a:off x="8782128" y="1"/>
            <a:ext cx="3554565" cy="1027884"/>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Picture 13" descr="Climate_KIC_horizontal_logo_cmyk.eps"/>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3326" y="5604318"/>
            <a:ext cx="2736601" cy="847143"/>
          </a:xfrm>
          <a:prstGeom prst="rect">
            <a:avLst/>
          </a:prstGeom>
        </p:spPr>
      </p:pic>
    </p:spTree>
    <p:extLst>
      <p:ext uri="{BB962C8B-B14F-4D97-AF65-F5344CB8AC3E}">
        <p14:creationId xmlns:p14="http://schemas.microsoft.com/office/powerpoint/2010/main" val="572239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B3A233-72CE-7547-B504-5B7BA727B6A8}" type="datetimeFigureOut">
              <a:rPr lang="en-US" smtClean="0"/>
              <a:t>10/9/17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293941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B3A233-72CE-7547-B504-5B7BA727B6A8}" type="datetimeFigureOut">
              <a:rPr lang="en-US" smtClean="0"/>
              <a:t>10/9/17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066318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EB3A233-72CE-7547-B504-5B7BA727B6A8}" type="datetimeFigureOut">
              <a:rPr lang="en-US" smtClean="0"/>
              <a:t>10/9/17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862835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EB3A233-72CE-7547-B504-5B7BA727B6A8}" type="datetimeFigureOut">
              <a:rPr lang="en-US" smtClean="0"/>
              <a:t>10/9/17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868378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EB3A233-72CE-7547-B504-5B7BA727B6A8}" type="datetimeFigureOut">
              <a:rPr lang="en-US" smtClean="0"/>
              <a:t>10/9/17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327697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B3A233-72CE-7547-B504-5B7BA727B6A8}" type="datetimeFigureOut">
              <a:rPr lang="en-US" smtClean="0"/>
              <a:t>10/9/17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08567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B3A233-72CE-7547-B504-5B7BA727B6A8}" type="datetimeFigureOut">
              <a:rPr lang="en-US" smtClean="0"/>
              <a:t>10/9/17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472204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B3A233-72CE-7547-B504-5B7BA727B6A8}" type="datetimeFigureOut">
              <a:rPr lang="en-US" smtClean="0"/>
              <a:t>10/9/17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3952648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B3A233-72CE-7547-B504-5B7BA727B6A8}" type="datetimeFigureOut">
              <a:rPr lang="en-US" smtClean="0"/>
              <a:t>10/9/17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70B4FA-630F-4841-841C-2B315ABB9770}" type="slidenum">
              <a:rPr lang="en-US" smtClean="0"/>
              <a:t>‹#›</a:t>
            </a:fld>
            <a:endParaRPr lang="en-US"/>
          </a:p>
        </p:txBody>
      </p:sp>
    </p:spTree>
    <p:extLst>
      <p:ext uri="{BB962C8B-B14F-4D97-AF65-F5344CB8AC3E}">
        <p14:creationId xmlns:p14="http://schemas.microsoft.com/office/powerpoint/2010/main" val="3668505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8"/>
          </p:nvPr>
        </p:nvSpPr>
        <p:spPr>
          <a:xfrm>
            <a:off x="623395" y="541719"/>
            <a:ext cx="10177128" cy="198983"/>
          </a:xfrm>
        </p:spPr>
        <p:txBody>
          <a:bodyPr>
            <a:noAutofit/>
          </a:bodyPr>
          <a:lstStyle/>
          <a:p>
            <a:r>
              <a:rPr lang="en-GB" sz="3200" dirty="0" err="1" smtClean="0"/>
              <a:t>DryGro</a:t>
            </a:r>
            <a:r>
              <a:rPr lang="en-GB" sz="3200" dirty="0" smtClean="0"/>
              <a:t> </a:t>
            </a:r>
            <a:endParaRPr lang="en-GB" sz="3200" dirty="0"/>
          </a:p>
          <a:p>
            <a:endParaRPr lang="en-GB" dirty="0"/>
          </a:p>
        </p:txBody>
      </p:sp>
      <p:sp>
        <p:nvSpPr>
          <p:cNvPr id="6" name="Text Placeholder 4"/>
          <p:cNvSpPr>
            <a:spLocks noGrp="1"/>
          </p:cNvSpPr>
          <p:nvPr>
            <p:ph type="body" sz="quarter" idx="19"/>
          </p:nvPr>
        </p:nvSpPr>
        <p:spPr>
          <a:xfrm>
            <a:off x="623394" y="1196977"/>
            <a:ext cx="7550449" cy="4176713"/>
          </a:xfrm>
        </p:spPr>
        <p:txBody>
          <a:bodyPr anchor="t">
            <a:normAutofit fontScale="77500" lnSpcReduction="20000"/>
          </a:bodyPr>
          <a:lstStyle/>
          <a:p>
            <a:pPr lvl="0" indent="0" fontAlgn="base">
              <a:buNone/>
            </a:pPr>
            <a:r>
              <a:rPr lang="en-US" sz="2100" dirty="0"/>
              <a:t>Global demand for industrial meat and dairy products (especially in developing countries) is growing.  This trend is driving up market demand for animal feed commodities already worth $</a:t>
            </a:r>
            <a:r>
              <a:rPr lang="en-US" sz="2100" dirty="0" smtClean="0"/>
              <a:t>150bn </a:t>
            </a:r>
            <a:r>
              <a:rPr lang="en-US" sz="2100" dirty="0"/>
              <a:t>a year. This market in turn </a:t>
            </a:r>
            <a:r>
              <a:rPr lang="en-US" sz="2100" dirty="0" smtClean="0"/>
              <a:t>creates </a:t>
            </a:r>
            <a:r>
              <a:rPr lang="en-US" sz="2100" dirty="0"/>
              <a:t>unsustainable new resource </a:t>
            </a:r>
            <a:r>
              <a:rPr lang="en-US" sz="2100" dirty="0" smtClean="0"/>
              <a:t>pressures.  </a:t>
            </a:r>
            <a:r>
              <a:rPr lang="en-US" sz="2100" dirty="0" err="1" smtClean="0"/>
              <a:t>DryGro</a:t>
            </a:r>
            <a:r>
              <a:rPr lang="en-US" sz="2100" dirty="0" smtClean="0"/>
              <a:t> </a:t>
            </a:r>
            <a:r>
              <a:rPr lang="en-US" sz="2100" dirty="0"/>
              <a:t>is an </a:t>
            </a:r>
            <a:r>
              <a:rPr lang="en-US" sz="2100" dirty="0" err="1" smtClean="0"/>
              <a:t>agri</a:t>
            </a:r>
            <a:r>
              <a:rPr lang="en-US" sz="2100" dirty="0" smtClean="0"/>
              <a:t>-tech </a:t>
            </a:r>
            <a:r>
              <a:rPr lang="en-US" sz="2100" dirty="0"/>
              <a:t>startup that </a:t>
            </a:r>
            <a:r>
              <a:rPr lang="en-US" sz="2100" dirty="0" smtClean="0"/>
              <a:t>uses new lab technology to grow </a:t>
            </a:r>
            <a:r>
              <a:rPr lang="en-US" sz="2100" dirty="0"/>
              <a:t>animal food cost-effectively in high-temperature, low water </a:t>
            </a:r>
            <a:r>
              <a:rPr lang="en-US" sz="2100" dirty="0" smtClean="0"/>
              <a:t>environments.  Support </a:t>
            </a:r>
            <a:r>
              <a:rPr lang="en-US" sz="2100" dirty="0"/>
              <a:t>from Climate-KIC will assist this solution achieve commercialization and demonstrate to investors that </a:t>
            </a:r>
            <a:r>
              <a:rPr lang="en-US" sz="2100" dirty="0" err="1"/>
              <a:t>DryGro</a:t>
            </a:r>
            <a:r>
              <a:rPr lang="en-US" sz="2100" dirty="0"/>
              <a:t> is able to provide </a:t>
            </a:r>
            <a:r>
              <a:rPr lang="en-US" sz="2100" dirty="0" smtClean="0"/>
              <a:t>large </a:t>
            </a:r>
            <a:r>
              <a:rPr lang="en-US" sz="2100" dirty="0"/>
              <a:t>volumes of sustainable animal feed to replace current </a:t>
            </a:r>
            <a:r>
              <a:rPr lang="en-US" sz="2100" dirty="0" smtClean="0"/>
              <a:t>demand. </a:t>
            </a:r>
            <a:endParaRPr lang="en-US" sz="2100" dirty="0"/>
          </a:p>
          <a:p>
            <a:r>
              <a:rPr lang="en-GB" sz="2000" b="1" dirty="0" smtClean="0"/>
              <a:t>IMPACT</a:t>
            </a:r>
            <a:r>
              <a:rPr lang="en-GB" sz="2000" dirty="0"/>
              <a:t>: GHG </a:t>
            </a:r>
            <a:r>
              <a:rPr lang="en-GB" sz="2000" dirty="0" smtClean="0"/>
              <a:t>adaptation, mitigation</a:t>
            </a:r>
            <a:r>
              <a:rPr lang="en-GB" sz="2000" dirty="0"/>
              <a:t>, </a:t>
            </a:r>
            <a:r>
              <a:rPr lang="en-GB" sz="2000" dirty="0" smtClean="0"/>
              <a:t>climate smart food </a:t>
            </a:r>
            <a:r>
              <a:rPr lang="en-GB" sz="2000" dirty="0"/>
              <a:t>production, </a:t>
            </a:r>
            <a:r>
              <a:rPr lang="en-GB" sz="2000" dirty="0" smtClean="0"/>
              <a:t>increased productivity, </a:t>
            </a:r>
            <a:r>
              <a:rPr lang="en-GB" sz="2000" dirty="0" smtClean="0"/>
              <a:t>land use</a:t>
            </a:r>
          </a:p>
          <a:p>
            <a:pPr lvl="0"/>
            <a:r>
              <a:rPr lang="en-GB" sz="2000" b="1" dirty="0" smtClean="0"/>
              <a:t>STAGE</a:t>
            </a:r>
            <a:r>
              <a:rPr lang="en-GB" sz="2000" dirty="0"/>
              <a:t>: working with Climate-KIC flagship </a:t>
            </a:r>
            <a:r>
              <a:rPr lang="en-GB" sz="2000" dirty="0">
                <a:solidFill>
                  <a:schemeClr val="accent6"/>
                </a:solidFill>
              </a:rPr>
              <a:t>Climate Smart Agriculture </a:t>
            </a:r>
            <a:r>
              <a:rPr lang="en-GB" sz="2000" dirty="0" smtClean="0">
                <a:solidFill>
                  <a:schemeClr val="accent6"/>
                </a:solidFill>
              </a:rPr>
              <a:t>Booster</a:t>
            </a:r>
            <a:r>
              <a:rPr lang="en-GB" sz="2000" dirty="0" smtClean="0"/>
              <a:t>,</a:t>
            </a:r>
            <a:r>
              <a:rPr lang="en-GB" sz="2000" dirty="0" smtClean="0">
                <a:solidFill>
                  <a:schemeClr val="accent6"/>
                </a:solidFill>
              </a:rPr>
              <a:t> </a:t>
            </a:r>
            <a:r>
              <a:rPr lang="en-GB" sz="2000" dirty="0" smtClean="0"/>
              <a:t>the project </a:t>
            </a:r>
            <a:r>
              <a:rPr lang="en-US" sz="2000" dirty="0" smtClean="0"/>
              <a:t>is developing a one </a:t>
            </a:r>
            <a:r>
              <a:rPr lang="en-US" sz="2000" dirty="0"/>
              <a:t>hectare demonstration farm in Kenya </a:t>
            </a:r>
            <a:r>
              <a:rPr lang="en-US" sz="2000" dirty="0" smtClean="0"/>
              <a:t>to prepare </a:t>
            </a:r>
            <a:r>
              <a:rPr lang="en-US" sz="2000" dirty="0"/>
              <a:t>the technology and company for the next 10-hectare phase of development in 2018 in Europe.</a:t>
            </a:r>
          </a:p>
          <a:p>
            <a:pPr lvl="0"/>
            <a:r>
              <a:rPr lang="en-GB" sz="2000" b="1" dirty="0" smtClean="0"/>
              <a:t>SCALE</a:t>
            </a:r>
            <a:r>
              <a:rPr lang="en-GB" sz="2000" dirty="0" smtClean="0"/>
              <a:t>: </a:t>
            </a:r>
            <a:r>
              <a:rPr lang="en-US" sz="2000" dirty="0"/>
              <a:t>At scale, the technology not only offers affordable animal feed, and more sustainable land use, but shifts global water consumption patterns, increasing food security and decreasing pressure on water tables around the world. </a:t>
            </a:r>
          </a:p>
          <a:p>
            <a:endParaRPr lang="en-GB" sz="2133"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34800" y="1261520"/>
            <a:ext cx="2138180" cy="885817"/>
          </a:xfrm>
          <a:prstGeom prst="rect">
            <a:avLst/>
          </a:prstGeom>
        </p:spPr>
      </p:pic>
      <p:pic>
        <p:nvPicPr>
          <p:cNvPr id="8" name="Picture Placeholder 7"/>
          <p:cNvPicPr>
            <a:picLocks noGrp="1" noChangeAspect="1"/>
          </p:cNvPicPr>
          <p:nvPr>
            <p:ph type="pic" sz="quarter" idx="17"/>
          </p:nvPr>
        </p:nvPicPr>
        <p:blipFill rotWithShape="1">
          <a:blip r:embed="rId4">
            <a:extLst>
              <a:ext uri="{28A0092B-C50C-407E-A947-70E740481C1C}">
                <a14:useLocalDpi xmlns:a14="http://schemas.microsoft.com/office/drawing/2010/main" val="0"/>
              </a:ext>
            </a:extLst>
          </a:blip>
          <a:srcRect l="8677" r="32270"/>
          <a:stretch/>
        </p:blipFill>
        <p:spPr>
          <a:xfrm>
            <a:off x="8465890" y="2147337"/>
            <a:ext cx="3276000" cy="4176713"/>
          </a:xfrm>
        </p:spPr>
      </p:pic>
    </p:spTree>
    <p:extLst>
      <p:ext uri="{BB962C8B-B14F-4D97-AF65-F5344CB8AC3E}">
        <p14:creationId xmlns:p14="http://schemas.microsoft.com/office/powerpoint/2010/main" val="119019418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4909</TotalTime>
  <Words>354</Words>
  <Application>Microsoft Macintosh PowerPoint</Application>
  <PresentationFormat>Widescreen</PresentationFormat>
  <Paragraphs>12</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Calibri</vt:lpstr>
      <vt:lpstr>Calibri Light</vt:lpstr>
      <vt:lpstr>Arial</vt:lpstr>
      <vt:lpstr>Office Theme</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Howard-Vyse</dc:creator>
  <cp:lastModifiedBy>Tom Howard-Vyse</cp:lastModifiedBy>
  <cp:revision>15</cp:revision>
  <dcterms:created xsi:type="dcterms:W3CDTF">2017-06-23T13:22:12Z</dcterms:created>
  <dcterms:modified xsi:type="dcterms:W3CDTF">2017-10-10T17:11:44Z</dcterms:modified>
</cp:coreProperties>
</file>