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75"/>
  </p:normalViewPr>
  <p:slideViewPr>
    <p:cSldViewPr snapToGrid="0" snapToObjects="1">
      <p:cViewPr varScale="1">
        <p:scale>
          <a:sx n="81" d="100"/>
          <a:sy n="81" d="100"/>
        </p:scale>
        <p:origin x="15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01AE1-8C65-6B49-AEF5-84828A445262}" type="datetimeFigureOut">
              <a:rPr lang="en-US" smtClean="0"/>
              <a:t>7/10/17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281F9-4D28-D948-A255-E11C7A2A7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46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92C1D-2BFA-4AF9-ACBF-EB79A88E7C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99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2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10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19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4"/>
          <p:cNvSpPr>
            <a:spLocks noGrp="1"/>
          </p:cNvSpPr>
          <p:nvPr>
            <p:ph type="pic" sz="quarter" idx="16"/>
          </p:nvPr>
        </p:nvSpPr>
        <p:spPr>
          <a:xfrm>
            <a:off x="4463819" y="1196753"/>
            <a:ext cx="3360373" cy="4176465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2133"/>
            </a:lvl1pPr>
          </a:lstStyle>
          <a:p>
            <a:endParaRPr lang="en-GB"/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7"/>
          </p:nvPr>
        </p:nvSpPr>
        <p:spPr>
          <a:xfrm>
            <a:off x="8208236" y="1196753"/>
            <a:ext cx="3360373" cy="4176465"/>
          </a:xfrm>
          <a:prstGeom prst="round2DiagRect">
            <a:avLst>
              <a:gd name="adj1" fmla="val 0"/>
              <a:gd name="adj2" fmla="val 18487"/>
            </a:avLst>
          </a:prstGeom>
        </p:spPr>
        <p:txBody>
          <a:bodyPr/>
          <a:lstStyle>
            <a:lvl1pPr marL="0" indent="0">
              <a:buNone/>
              <a:defRPr sz="2133"/>
            </a:lvl1pPr>
          </a:lstStyle>
          <a:p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23395" y="541719"/>
            <a:ext cx="345638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23395" y="1196977"/>
            <a:ext cx="3456383" cy="4176713"/>
          </a:xfrm>
          <a:prstGeom prst="rect">
            <a:avLst/>
          </a:prstGeom>
        </p:spPr>
        <p:txBody>
          <a:bodyPr/>
          <a:lstStyle>
            <a:lvl1pPr marL="0" indent="-239994">
              <a:lnSpc>
                <a:spcPct val="114000"/>
              </a:lnSpc>
              <a:buClr>
                <a:schemeClr val="tx2"/>
              </a:buClr>
              <a:buFont typeface="Arial" pitchFamily="34" charset="0"/>
              <a:buChar char="•"/>
              <a:defRPr sz="2667">
                <a:solidFill>
                  <a:schemeClr val="tx1"/>
                </a:solidFill>
              </a:defRPr>
            </a:lvl1pPr>
            <a:lvl2pPr marL="863978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/>
            </a:lvl2pPr>
            <a:lvl3pPr marL="1523962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/>
            </a:lvl3pPr>
            <a:lvl4pPr marL="2133547" indent="-239994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667" baseline="0"/>
            </a:lvl4pPr>
          </a:lstStyle>
          <a:p>
            <a:pPr lvl="0"/>
            <a:r>
              <a:rPr lang="en-GB" sz="2667"/>
              <a:t>Text Here</a:t>
            </a:r>
          </a:p>
          <a:p>
            <a:pPr lvl="1"/>
            <a:r>
              <a:rPr lang="en-GB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</p:txBody>
      </p:sp>
      <p:pic>
        <p:nvPicPr>
          <p:cNvPr id="12" name="Picture 2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3474" r="-26313"/>
          <a:stretch/>
        </p:blipFill>
        <p:spPr bwMode="auto">
          <a:xfrm>
            <a:off x="8782128" y="1"/>
            <a:ext cx="3554565" cy="102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limate_KIC_horizontal_logo_cmy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26" y="5604318"/>
            <a:ext cx="2736601" cy="84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239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18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35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78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9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04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3A233-72CE-7547-B504-5B7BA727B6A8}" type="datetimeFigureOut">
              <a:rPr lang="en-US" smtClean="0"/>
              <a:t>7/10/17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0B4FA-630F-4841-841C-2B315ABB9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623395" y="541719"/>
            <a:ext cx="10177128" cy="198983"/>
          </a:xfrm>
        </p:spPr>
        <p:txBody>
          <a:bodyPr>
            <a:noAutofit/>
          </a:bodyPr>
          <a:lstStyle/>
          <a:p>
            <a:r>
              <a:rPr lang="en-GB" sz="3200" dirty="0" err="1" smtClean="0"/>
              <a:t>Novihum</a:t>
            </a:r>
            <a:r>
              <a:rPr lang="en-GB" sz="3200" dirty="0" smtClean="0"/>
              <a:t> Tech - Coal for Water Adaptation Booster</a:t>
            </a:r>
            <a:endParaRPr lang="en-GB" sz="3200" dirty="0"/>
          </a:p>
          <a:p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23394" y="1196977"/>
            <a:ext cx="7550449" cy="4176713"/>
          </a:xfrm>
        </p:spPr>
        <p:txBody>
          <a:bodyPr anchor="t">
            <a:normAutofit fontScale="77500" lnSpcReduction="20000"/>
          </a:bodyPr>
          <a:lstStyle/>
          <a:p>
            <a:pPr indent="0">
              <a:buNone/>
            </a:pPr>
            <a:r>
              <a:rPr lang="en-GB" sz="2000" dirty="0" smtClean="0"/>
              <a:t>Improving soil health leads to higher yields and healthier plants. </a:t>
            </a:r>
            <a:r>
              <a:rPr lang="en-GB" sz="2000" dirty="0" err="1" smtClean="0"/>
              <a:t>Novihum</a:t>
            </a:r>
            <a:r>
              <a:rPr lang="en-GB" sz="2000" dirty="0" smtClean="0"/>
              <a:t> Technologies produces a nutrient-rich permanent humus granulate made from lignite (coal) which improves poor and degraded soils, improves plant resilience to drought, and increases plant yield by between 10-50 per cent.  Like biochar, this can quickly stabilise agricultural land, </a:t>
            </a:r>
            <a:r>
              <a:rPr lang="en-GB" sz="2000" dirty="0" smtClean="0"/>
              <a:t>boost food security and productivity, as well as cut water use &amp; irrigation.</a:t>
            </a:r>
            <a:endParaRPr lang="en-GB" sz="2000" dirty="0"/>
          </a:p>
          <a:p>
            <a:r>
              <a:rPr lang="en-GB" sz="2000" b="1" dirty="0"/>
              <a:t>IMPACT</a:t>
            </a:r>
            <a:r>
              <a:rPr lang="en-GB" sz="2000" dirty="0"/>
              <a:t>: GHG mitigation, sustainable food production, </a:t>
            </a:r>
            <a:r>
              <a:rPr lang="en-GB" sz="2000" dirty="0" smtClean="0"/>
              <a:t>climate </a:t>
            </a:r>
            <a:r>
              <a:rPr lang="en-GB" sz="2000" dirty="0" smtClean="0"/>
              <a:t>impact, enhanced productivity, cutting water use</a:t>
            </a:r>
            <a:endParaRPr lang="en-GB" sz="2000" dirty="0"/>
          </a:p>
          <a:p>
            <a:r>
              <a:rPr lang="en-GB" sz="2000" b="1" dirty="0"/>
              <a:t>STAGE</a:t>
            </a:r>
            <a:r>
              <a:rPr lang="en-GB" sz="2000" dirty="0"/>
              <a:t>: </a:t>
            </a:r>
            <a:r>
              <a:rPr lang="en-GB" sz="2000" dirty="0"/>
              <a:t>F</a:t>
            </a:r>
            <a:r>
              <a:rPr lang="en-GB" sz="2000" dirty="0" smtClean="0"/>
              <a:t>ounded </a:t>
            </a:r>
            <a:r>
              <a:rPr lang="en-GB" sz="2000" dirty="0"/>
              <a:t>in 2012 </a:t>
            </a:r>
            <a:r>
              <a:rPr lang="en-GB" sz="2000" dirty="0" smtClean="0"/>
              <a:t>Germany</a:t>
            </a:r>
            <a:r>
              <a:rPr lang="en-GB" sz="2000" dirty="0"/>
              <a:t>, </a:t>
            </a:r>
            <a:r>
              <a:rPr lang="en-GB" sz="2000" dirty="0" smtClean="0"/>
              <a:t>the company has attracted </a:t>
            </a:r>
            <a:r>
              <a:rPr lang="en-GB" sz="2000" dirty="0"/>
              <a:t>venture capital from investors in Europe and USA. </a:t>
            </a:r>
            <a:r>
              <a:rPr lang="en-GB" sz="2000" dirty="0" smtClean="0"/>
              <a:t>It receives funding from Climate-KIC </a:t>
            </a:r>
            <a:r>
              <a:rPr lang="en-GB" sz="2000" dirty="0"/>
              <a:t>flagship </a:t>
            </a:r>
            <a:r>
              <a:rPr lang="en-GB" sz="2000" dirty="0">
                <a:solidFill>
                  <a:schemeClr val="accent6"/>
                </a:solidFill>
              </a:rPr>
              <a:t>Climate Smart Agriculture </a:t>
            </a:r>
            <a:r>
              <a:rPr lang="en-GB" sz="2000" dirty="0" smtClean="0">
                <a:solidFill>
                  <a:schemeClr val="accent6"/>
                </a:solidFill>
              </a:rPr>
              <a:t>Booster </a:t>
            </a:r>
            <a:r>
              <a:rPr lang="en-GB" sz="2000" dirty="0" smtClean="0"/>
              <a:t>from 2016-19 to involve </a:t>
            </a:r>
            <a:r>
              <a:rPr lang="en-GB" sz="2000" dirty="0" smtClean="0"/>
              <a:t>academic </a:t>
            </a:r>
            <a:r>
              <a:rPr lang="en-GB" sz="2000" dirty="0"/>
              <a:t>partner, </a:t>
            </a:r>
            <a:r>
              <a:rPr lang="de-DE" sz="2000" dirty="0">
                <a:solidFill>
                  <a:schemeClr val="accent6"/>
                </a:solidFill>
              </a:rPr>
              <a:t>Brandenburgische Technische Universität (BTU) Cottbus-Senftenberg</a:t>
            </a:r>
            <a:r>
              <a:rPr lang="en-US" sz="2000" dirty="0">
                <a:solidFill>
                  <a:schemeClr val="accent6"/>
                </a:solidFill>
              </a:rPr>
              <a:t> </a:t>
            </a:r>
            <a:endParaRPr lang="en-GB" sz="2000" dirty="0" smtClean="0">
              <a:solidFill>
                <a:schemeClr val="accent6"/>
              </a:solidFill>
            </a:endParaRPr>
          </a:p>
          <a:p>
            <a:r>
              <a:rPr lang="en-GB" sz="2000" b="1" dirty="0" smtClean="0"/>
              <a:t>SCALE</a:t>
            </a:r>
            <a:r>
              <a:rPr lang="en-GB" sz="2000" dirty="0" smtClean="0"/>
              <a:t>: </a:t>
            </a:r>
            <a:r>
              <a:rPr lang="en-GB" sz="2000" dirty="0"/>
              <a:t>A pilot plant </a:t>
            </a:r>
            <a:r>
              <a:rPr lang="en-GB" sz="2000" dirty="0" smtClean="0"/>
              <a:t>has been built </a:t>
            </a:r>
            <a:r>
              <a:rPr lang="en-GB" sz="2000" dirty="0"/>
              <a:t>in 2016 in Dortmund, Germany, with a total capacity of 1,000 t/a and </a:t>
            </a:r>
            <a:r>
              <a:rPr lang="en-GB" sz="2000" dirty="0" smtClean="0"/>
              <a:t>25 </a:t>
            </a:r>
            <a:r>
              <a:rPr lang="en-GB" sz="2000" dirty="0"/>
              <a:t>employees</a:t>
            </a:r>
            <a:r>
              <a:rPr lang="en-GB" sz="2000" dirty="0" smtClean="0"/>
              <a:t>.  It will help restore land lost to agriculture and could reduce the need for irrigation in drought stricken geographies. </a:t>
            </a:r>
            <a:r>
              <a:rPr lang="en-GB" sz="2000" dirty="0" err="1" smtClean="0"/>
              <a:t>CSAb</a:t>
            </a:r>
            <a:r>
              <a:rPr lang="en-GB" sz="2000" dirty="0" smtClean="0"/>
              <a:t> will build a network of partners and studies in the area of soil </a:t>
            </a:r>
            <a:r>
              <a:rPr lang="en-GB" sz="2000" smtClean="0"/>
              <a:t>health.</a:t>
            </a:r>
            <a:endParaRPr lang="en-GB" sz="2000" dirty="0"/>
          </a:p>
          <a:p>
            <a:endParaRPr lang="en-GB" sz="2133" dirty="0"/>
          </a:p>
          <a:p>
            <a:pPr indent="0"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2687" y="1196977"/>
            <a:ext cx="2135832" cy="1481130"/>
          </a:xfrm>
          <a:prstGeom prst="rect">
            <a:avLst/>
          </a:prstGeom>
        </p:spPr>
      </p:pic>
      <p:pic>
        <p:nvPicPr>
          <p:cNvPr id="12" name="Picture Placeholder 11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2" r="35212"/>
          <a:stretch>
            <a:fillRect/>
          </a:stretch>
        </p:blipFill>
        <p:spPr>
          <a:xfrm>
            <a:off x="8974888" y="3134382"/>
            <a:ext cx="2738891" cy="3403884"/>
          </a:xfrm>
        </p:spPr>
      </p:pic>
    </p:spTree>
    <p:extLst>
      <p:ext uri="{BB962C8B-B14F-4D97-AF65-F5344CB8AC3E}">
        <p14:creationId xmlns:p14="http://schemas.microsoft.com/office/powerpoint/2010/main" val="1190194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206</Words>
  <Application>Microsoft Macintosh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Howard-Vyse</dc:creator>
  <cp:lastModifiedBy>Tom Howard-Vyse</cp:lastModifiedBy>
  <cp:revision>14</cp:revision>
  <dcterms:created xsi:type="dcterms:W3CDTF">2017-06-23T13:22:12Z</dcterms:created>
  <dcterms:modified xsi:type="dcterms:W3CDTF">2017-07-10T09:53:08Z</dcterms:modified>
</cp:coreProperties>
</file>