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2"/>
    <p:restoredTop sz="94675"/>
  </p:normalViewPr>
  <p:slideViewPr>
    <p:cSldViewPr snapToGrid="0" snapToObjects="1">
      <p:cViewPr varScale="1">
        <p:scale>
          <a:sx n="86" d="100"/>
          <a:sy n="86" d="100"/>
        </p:scale>
        <p:origin x="7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3E1FED-9441-C541-ABA2-92024DD3AF75}" type="datetimeFigureOut">
              <a:rPr lang="en-US" smtClean="0"/>
              <a:t>2/13/19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8F2CC-5490-ED4A-9D22-48A15E9EEC10}" type="slidenum">
              <a:rPr lang="en-US" smtClean="0"/>
              <a:t>‹#›</a:t>
            </a:fld>
            <a:endParaRPr lang="en-US"/>
          </a:p>
        </p:txBody>
      </p:sp>
    </p:spTree>
    <p:extLst>
      <p:ext uri="{BB962C8B-B14F-4D97-AF65-F5344CB8AC3E}">
        <p14:creationId xmlns:p14="http://schemas.microsoft.com/office/powerpoint/2010/main" val="115862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err="1"/>
              <a:t>WINnERS’</a:t>
            </a:r>
            <a:r>
              <a:rPr lang="en-US" sz="1200" dirty="0"/>
              <a:t> outstanding research solves the problem for the World Food </a:t>
            </a:r>
            <a:r>
              <a:rPr lang="en-US" sz="1200" dirty="0" err="1"/>
              <a:t>Programme</a:t>
            </a:r>
            <a:r>
              <a:rPr lang="en-US" sz="1200" dirty="0"/>
              <a:t>, a major international food </a:t>
            </a:r>
            <a:r>
              <a:rPr lang="en-US" sz="1200" dirty="0" err="1"/>
              <a:t>programme</a:t>
            </a:r>
            <a:r>
              <a:rPr lang="en-US" sz="1200" dirty="0"/>
              <a:t>, in getting banks/multi-nationals to engage with smallholders without market access.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50 percent of food and </a:t>
            </a:r>
            <a:r>
              <a:rPr lang="en-US" sz="1200" b="0" i="0" kern="1200" dirty="0" err="1">
                <a:solidFill>
                  <a:schemeClr val="tx1"/>
                </a:solidFill>
                <a:effectLst/>
                <a:latin typeface="+mn-lt"/>
                <a:ea typeface="+mn-ea"/>
                <a:cs typeface="+mn-cs"/>
              </a:rPr>
              <a:t>fibre</a:t>
            </a:r>
            <a:r>
              <a:rPr lang="en-US" sz="1200" b="0" i="0" kern="1200" dirty="0">
                <a:solidFill>
                  <a:schemeClr val="tx1"/>
                </a:solidFill>
                <a:effectLst/>
                <a:latin typeface="+mn-lt"/>
                <a:ea typeface="+mn-ea"/>
                <a:cs typeface="+mn-cs"/>
              </a:rPr>
              <a:t> supply chain disruptions are due to storms and droughts – something climate change is likely to exacerbate. Food supply chains and producers will need support to deal with climate change risks such as weather variability, planting seasons unpredictability or threats from pests and disease. </a:t>
            </a:r>
          </a:p>
          <a:p>
            <a:r>
              <a:rPr lang="en-US" sz="1200" b="0" i="0" kern="1200" dirty="0">
                <a:solidFill>
                  <a:schemeClr val="tx1"/>
                </a:solidFill>
                <a:effectLst/>
                <a:latin typeface="+mn-lt"/>
                <a:ea typeface="+mn-ea"/>
                <a:cs typeface="+mn-cs"/>
              </a:rPr>
              <a:t>Insurance to date has been based on conventional climate risk assessments, which for agriculture, </a:t>
            </a:r>
          </a:p>
          <a:p>
            <a:r>
              <a:rPr lang="en-US" sz="1200" b="0" i="0" kern="1200" dirty="0">
                <a:solidFill>
                  <a:schemeClr val="tx1"/>
                </a:solidFill>
                <a:effectLst/>
                <a:latin typeface="+mn-lt"/>
                <a:ea typeface="+mn-ea"/>
                <a:cs typeface="+mn-cs"/>
              </a:rPr>
              <a:t>mostly focus on average crop yield vulnerability in climate and adaptation scenarios. </a:t>
            </a:r>
          </a:p>
          <a:p>
            <a:r>
              <a:rPr lang="en-US" sz="1200" b="0" i="0" kern="1200" dirty="0">
                <a:solidFill>
                  <a:schemeClr val="tx1"/>
                </a:solidFill>
                <a:effectLst/>
                <a:latin typeface="+mn-lt"/>
                <a:ea typeface="+mn-ea"/>
                <a:cs typeface="+mn-cs"/>
              </a:rPr>
              <a:t>These assessments are uncertain in projections over years and do not offer regional or local scale. For example, rain thresholds are established over a large geographical area based on historical rainfall patterns. In addition, micro insurance for adaptation purposes to date has focused only on the smallholder as the insurance policy holder and placing risk on the smallholders and the insurers. This has led to a failure in scaling up. </a:t>
            </a:r>
          </a:p>
          <a:p>
            <a:r>
              <a:rPr lang="en-US" sz="1200" b="0" i="0" kern="1200" dirty="0">
                <a:solidFill>
                  <a:schemeClr val="tx1"/>
                </a:solidFill>
                <a:effectLst/>
                <a:latin typeface="+mn-lt"/>
                <a:ea typeface="+mn-ea"/>
                <a:cs typeface="+mn-cs"/>
              </a:rPr>
              <a:t>How the innovation works </a:t>
            </a:r>
          </a:p>
          <a:p>
            <a:r>
              <a:rPr lang="en-US" sz="1200" b="0" i="0" kern="1200" dirty="0" err="1">
                <a:solidFill>
                  <a:schemeClr val="tx1"/>
                </a:solidFill>
                <a:effectLst/>
                <a:latin typeface="+mn-lt"/>
                <a:ea typeface="+mn-ea"/>
                <a:cs typeface="+mn-cs"/>
              </a:rPr>
              <a:t>WINnERS</a:t>
            </a:r>
            <a:r>
              <a:rPr lang="en-US" sz="1200" b="0" i="0" kern="1200" dirty="0">
                <a:solidFill>
                  <a:schemeClr val="tx1"/>
                </a:solidFill>
                <a:effectLst/>
                <a:latin typeface="+mn-lt"/>
                <a:ea typeface="+mn-ea"/>
                <a:cs typeface="+mn-cs"/>
              </a:rPr>
              <a:t> comprises five work streams across Climate Change and Extremes, Weather and Agriculture Risk, Contract Design, Rural Adaptation, Regulatory Framework. The work streams integrate multiple rainfall data sets, satellite monitoring, and predictions of the likelihood of extreme weather events to develop and design an insurance contract. </a:t>
            </a:r>
          </a:p>
          <a:p>
            <a:r>
              <a:rPr lang="en-US" sz="1200" b="0" i="0" kern="1200" dirty="0">
                <a:solidFill>
                  <a:schemeClr val="tx1"/>
                </a:solidFill>
                <a:effectLst/>
                <a:latin typeface="+mn-lt"/>
                <a:ea typeface="+mn-ea"/>
                <a:cs typeface="+mn-cs"/>
              </a:rPr>
              <a:t>State-of-the-art weather and climate modelling technology measures the risk exposure that retailers, buyers, banks, and smallholder farmers will face in the future. At the farm level, the </a:t>
            </a:r>
          </a:p>
          <a:p>
            <a:r>
              <a:rPr lang="en-US" sz="1200" b="0" i="0" kern="1200" dirty="0">
                <a:solidFill>
                  <a:schemeClr val="tx1"/>
                </a:solidFill>
                <a:effectLst/>
                <a:latin typeface="+mn-lt"/>
                <a:ea typeface="+mn-ea"/>
                <a:cs typeface="+mn-cs"/>
              </a:rPr>
              <a:t>likelihood of an extreme weather event and its severity can be predicted across areas as small as 5 x 5 km. This information is then integrated into agricultural insurance contracts that share risk between the various actors of a particular supply chain. </a:t>
            </a:r>
          </a:p>
          <a:p>
            <a:r>
              <a:rPr lang="en-US" sz="1200" b="0" i="0" kern="1200" dirty="0">
                <a:solidFill>
                  <a:schemeClr val="tx1"/>
                </a:solidFill>
                <a:effectLst/>
                <a:latin typeface="+mn-lt"/>
                <a:ea typeface="+mn-ea"/>
                <a:cs typeface="+mn-cs"/>
              </a:rPr>
              <a:t>Weather-driven risk helps distribute producer risk across the supply chain – buyers are insured against price surges, farmers against price plunges, or banks against loss through re-insurance. Food cooperatives, banks, and food buyers—who are better able to manage and afford insurance – are the policy holders.</a:t>
            </a:r>
          </a:p>
          <a:p>
            <a:endParaRPr lang="en-GB" dirty="0"/>
          </a:p>
          <a:p>
            <a:r>
              <a:rPr lang="en-GB" sz="1200" b="0" i="0" kern="1200" dirty="0">
                <a:solidFill>
                  <a:schemeClr val="tx1"/>
                </a:solidFill>
                <a:effectLst/>
                <a:latin typeface="+mn-lt"/>
                <a:ea typeface="+mn-ea"/>
                <a:cs typeface="+mn-cs"/>
              </a:rPr>
              <a:t>Naked Energy Ltd is an award winning British design and innovation company specialising in solar technology and energy conservation. The company is developing ‘</a:t>
            </a:r>
            <a:r>
              <a:rPr lang="en-GB" sz="1200" b="0" i="0" kern="1200" dirty="0" err="1">
                <a:solidFill>
                  <a:schemeClr val="tx1"/>
                </a:solidFill>
                <a:effectLst/>
                <a:latin typeface="+mn-lt"/>
                <a:ea typeface="+mn-ea"/>
                <a:cs typeface="+mn-cs"/>
              </a:rPr>
              <a:t>Virtu</a:t>
            </a:r>
            <a:r>
              <a:rPr lang="en-GB" sz="1200" b="0" i="0" kern="1200" dirty="0">
                <a:solidFill>
                  <a:schemeClr val="tx1"/>
                </a:solidFill>
                <a:effectLst/>
                <a:latin typeface="+mn-lt"/>
                <a:ea typeface="+mn-ea"/>
                <a:cs typeface="+mn-cs"/>
              </a:rPr>
              <a:t>’ ® a revolutionary and patented hybrid solar panel that generates both electricity and heat for commercial and industrial applications.</a:t>
            </a:r>
          </a:p>
          <a:p>
            <a:r>
              <a:rPr lang="en-GB" sz="1200" b="0" i="0" kern="1200" dirty="0">
                <a:solidFill>
                  <a:schemeClr val="tx1"/>
                </a:solidFill>
                <a:effectLst/>
                <a:latin typeface="+mn-lt"/>
                <a:ea typeface="+mn-ea"/>
                <a:cs typeface="+mn-cs"/>
              </a:rPr>
              <a:t>Naked Energy will be starting pilots in 2016 with support from DECC and the EIT. – watch this space.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Naked Energy claims its combination of photovoltaic cells in an evacuated tube collector results in higher electrical output and exceptional thermal performance.</a:t>
            </a:r>
            <a:endParaRPr lang="en-GB" dirty="0"/>
          </a:p>
          <a:p>
            <a:endParaRPr lang="en-GB" dirty="0"/>
          </a:p>
          <a:p>
            <a:r>
              <a:rPr lang="en-GB" dirty="0"/>
              <a:t>NEED: Energy efficiency, renewable energy</a:t>
            </a:r>
          </a:p>
          <a:p>
            <a:endParaRPr lang="en-GB" dirty="0"/>
          </a:p>
          <a:p>
            <a:r>
              <a:rPr lang="en-GB" dirty="0"/>
              <a:t>MARKET: market ready</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REGION: </a:t>
            </a:r>
            <a:r>
              <a:rPr lang="en-GB" sz="1200" dirty="0"/>
              <a:t>Manufacturing for customers in the UK, Europe and North America. End of last year the start-up inked an agreement with US-based manufacturing giant Jabil to scale up the production of its hybrid solar technology, </a:t>
            </a:r>
            <a:r>
              <a:rPr lang="en-GB" sz="1200" dirty="0" err="1"/>
              <a:t>Virtu</a:t>
            </a:r>
            <a:r>
              <a:rPr lang="en-GB" sz="1200" dirty="0"/>
              <a:t>.</a:t>
            </a:r>
          </a:p>
          <a:p>
            <a:endParaRPr lang="en-GB" dirty="0"/>
          </a:p>
          <a:p>
            <a:r>
              <a:rPr lang="en-GB" dirty="0"/>
              <a:t>PROPERTY</a:t>
            </a:r>
            <a:r>
              <a:rPr lang="en-GB" baseline="0" dirty="0"/>
              <a:t> TYPE: any?</a:t>
            </a:r>
            <a:endParaRPr lang="en-GB" dirty="0"/>
          </a:p>
          <a:p>
            <a:endParaRPr lang="en-GB" dirty="0"/>
          </a:p>
        </p:txBody>
      </p:sp>
      <p:sp>
        <p:nvSpPr>
          <p:cNvPr id="4" name="Slide Number Placeholder 3"/>
          <p:cNvSpPr>
            <a:spLocks noGrp="1"/>
          </p:cNvSpPr>
          <p:nvPr>
            <p:ph type="sldNum" sz="quarter" idx="10"/>
          </p:nvPr>
        </p:nvSpPr>
        <p:spPr/>
        <p:txBody>
          <a:bodyPr/>
          <a:lstStyle/>
          <a:p>
            <a:fld id="{8A992C1D-2BFA-4AF9-ACBF-EB79A88E7C43}" type="slidenum">
              <a:rPr lang="en-GB" smtClean="0"/>
              <a:t>1</a:t>
            </a:fld>
            <a:endParaRPr lang="en-GB"/>
          </a:p>
        </p:txBody>
      </p:sp>
    </p:spTree>
    <p:extLst>
      <p:ext uri="{BB962C8B-B14F-4D97-AF65-F5344CB8AC3E}">
        <p14:creationId xmlns:p14="http://schemas.microsoft.com/office/powerpoint/2010/main" val="1681458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B1F15D-7744-9C4B-A748-61C44AA73444}" type="datetimeFigureOut">
              <a:rPr lang="en-US" smtClean="0"/>
              <a:t>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1F15D-7744-9C4B-A748-61C44AA73444}" type="datetimeFigureOut">
              <a:rPr lang="en-US" smtClean="0"/>
              <a:t>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1F15D-7744-9C4B-A748-61C44AA73444}" type="datetimeFigureOut">
              <a:rPr lang="en-US" smtClean="0"/>
              <a:t>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amp; Images">
    <p:spTree>
      <p:nvGrpSpPr>
        <p:cNvPr id="1" name=""/>
        <p:cNvGrpSpPr/>
        <p:nvPr/>
      </p:nvGrpSpPr>
      <p:grpSpPr>
        <a:xfrm>
          <a:off x="0" y="0"/>
          <a:ext cx="0" cy="0"/>
          <a:chOff x="0" y="0"/>
          <a:chExt cx="0" cy="0"/>
        </a:xfrm>
      </p:grpSpPr>
      <p:pic>
        <p:nvPicPr>
          <p:cNvPr id="22" name="Picture 2" descr="F:\Birmingham\MSU\Creative Services\DG EAC Framework jobs\EIT\2014 EIT re-brand\Brand elements examples\Mock-ups\Examples\Powerpoint Template\Old\Graphic_element.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6313"/>
          <a:stretch/>
        </p:blipFill>
        <p:spPr bwMode="auto">
          <a:xfrm>
            <a:off x="6444208" y="0"/>
            <a:ext cx="3024336" cy="874128"/>
          </a:xfrm>
          <a:prstGeom prst="rect">
            <a:avLst/>
          </a:prstGeom>
          <a:noFill/>
          <a:extLst>
            <a:ext uri="{909E8E84-426E-40dd-AFC4-6F175D3DCCD1}">
              <a14:hiddenFill xmlns="" xmlns:a14="http://schemas.microsoft.com/office/drawing/2010/main">
                <a:solidFill>
                  <a:srgbClr val="FFFFFF"/>
                </a:solidFill>
              </a14:hiddenFill>
            </a:ext>
          </a:extLst>
        </p:spPr>
      </p:pic>
      <p:sp>
        <p:nvSpPr>
          <p:cNvPr id="7" name="Picture Placeholder 24"/>
          <p:cNvSpPr>
            <a:spLocks noGrp="1"/>
          </p:cNvSpPr>
          <p:nvPr>
            <p:ph type="pic" sz="quarter" idx="16"/>
          </p:nvPr>
        </p:nvSpPr>
        <p:spPr>
          <a:xfrm>
            <a:off x="3347864" y="1196751"/>
            <a:ext cx="2520280" cy="4176465"/>
          </a:xfrm>
          <a:prstGeom prst="round2DiagRect">
            <a:avLst/>
          </a:prstGeom>
        </p:spPr>
        <p:txBody>
          <a:bodyPr/>
          <a:lstStyle>
            <a:lvl1pPr marL="0" indent="0">
              <a:buNone/>
              <a:defRPr sz="1600"/>
            </a:lvl1pPr>
          </a:lstStyle>
          <a:p>
            <a:endParaRPr lang="en-GB" dirty="0"/>
          </a:p>
        </p:txBody>
      </p:sp>
      <p:sp>
        <p:nvSpPr>
          <p:cNvPr id="9" name="Picture Placeholder 24"/>
          <p:cNvSpPr>
            <a:spLocks noGrp="1"/>
          </p:cNvSpPr>
          <p:nvPr>
            <p:ph type="pic" sz="quarter" idx="17"/>
          </p:nvPr>
        </p:nvSpPr>
        <p:spPr>
          <a:xfrm>
            <a:off x="6156177" y="1196751"/>
            <a:ext cx="2520280" cy="4176465"/>
          </a:xfrm>
          <a:prstGeom prst="round2DiagRect">
            <a:avLst>
              <a:gd name="adj1" fmla="val 0"/>
              <a:gd name="adj2" fmla="val 18487"/>
            </a:avLst>
          </a:prstGeom>
        </p:spPr>
        <p:txBody>
          <a:bodyPr/>
          <a:lstStyle>
            <a:lvl1pPr marL="0" indent="0">
              <a:buNone/>
              <a:defRPr sz="1600"/>
            </a:lvl1pPr>
          </a:lstStyle>
          <a:p>
            <a:endParaRPr lang="en-GB" dirty="0"/>
          </a:p>
        </p:txBody>
      </p:sp>
      <p:sp>
        <p:nvSpPr>
          <p:cNvPr id="8" name="Text Placeholder 2"/>
          <p:cNvSpPr>
            <a:spLocks noGrp="1"/>
          </p:cNvSpPr>
          <p:nvPr>
            <p:ph type="body" sz="quarter" idx="18" hasCustomPrompt="1"/>
          </p:nvPr>
        </p:nvSpPr>
        <p:spPr>
          <a:xfrm>
            <a:off x="467545" y="541719"/>
            <a:ext cx="2592287" cy="432048"/>
          </a:xfrm>
          <a:prstGeom prst="rect">
            <a:avLst/>
          </a:prstGeom>
        </p:spPr>
        <p:txBody>
          <a:bodyPr/>
          <a:lstStyle>
            <a:lvl1pPr marL="0" indent="0">
              <a:buNone/>
              <a:defRPr sz="3000">
                <a:solidFill>
                  <a:schemeClr val="tx2"/>
                </a:solidFill>
              </a:defRPr>
            </a:lvl1pPr>
          </a:lstStyle>
          <a:p>
            <a:pPr lvl="0"/>
            <a:r>
              <a:rPr lang="en-GB" dirty="0"/>
              <a:t>Title</a:t>
            </a:r>
          </a:p>
        </p:txBody>
      </p:sp>
      <p:sp>
        <p:nvSpPr>
          <p:cNvPr id="10" name="Text Placeholder 4"/>
          <p:cNvSpPr>
            <a:spLocks noGrp="1"/>
          </p:cNvSpPr>
          <p:nvPr>
            <p:ph type="body" sz="quarter" idx="19" hasCustomPrompt="1"/>
          </p:nvPr>
        </p:nvSpPr>
        <p:spPr>
          <a:xfrm>
            <a:off x="467545" y="1196975"/>
            <a:ext cx="2592287" cy="4176713"/>
          </a:xfrm>
          <a:prstGeom prst="rect">
            <a:avLst/>
          </a:prstGeom>
        </p:spPr>
        <p:txBody>
          <a:bodyPr/>
          <a:lstStyle>
            <a:lvl1pPr marL="0" indent="-180000">
              <a:lnSpc>
                <a:spcPct val="114000"/>
              </a:lnSpc>
              <a:buClr>
                <a:schemeClr val="tx2"/>
              </a:buClr>
              <a:buFont typeface="Arial" pitchFamily="34" charset="0"/>
              <a:buChar char="•"/>
              <a:defRPr sz="2000">
                <a:solidFill>
                  <a:schemeClr val="tx1"/>
                </a:solidFill>
              </a:defRPr>
            </a:lvl1pPr>
            <a:lvl2pPr marL="648000" indent="-180000">
              <a:lnSpc>
                <a:spcPct val="113000"/>
              </a:lnSpc>
              <a:buClr>
                <a:schemeClr val="tx2"/>
              </a:buClr>
              <a:buFont typeface="Arial" pitchFamily="34" charset="0"/>
              <a:buChar char="•"/>
              <a:defRPr sz="2000"/>
            </a:lvl2pPr>
            <a:lvl3pPr marL="1143000" indent="-180000">
              <a:lnSpc>
                <a:spcPct val="113000"/>
              </a:lnSpc>
              <a:buClr>
                <a:schemeClr val="tx2"/>
              </a:buClr>
              <a:buFont typeface="Arial" pitchFamily="34" charset="0"/>
              <a:buChar char="•"/>
              <a:defRPr sz="2000"/>
            </a:lvl3pPr>
            <a:lvl4pPr marL="1600200" indent="-180000">
              <a:lnSpc>
                <a:spcPct val="113000"/>
              </a:lnSpc>
              <a:buClr>
                <a:schemeClr val="tx2"/>
              </a:buClr>
              <a:buFont typeface="Arial" pitchFamily="34" charset="0"/>
              <a:buChar char="•"/>
              <a:defRPr sz="2000" baseline="0"/>
            </a:lvl4pPr>
          </a:lstStyle>
          <a:p>
            <a:pPr lvl="0"/>
            <a:r>
              <a:rPr lang="en-GB" sz="2000" dirty="0"/>
              <a:t>Text Here</a:t>
            </a:r>
          </a:p>
          <a:p>
            <a:pPr lvl="1"/>
            <a:r>
              <a:rPr lang="en-GB" dirty="0"/>
              <a:t>Text Here</a:t>
            </a:r>
          </a:p>
          <a:p>
            <a:pPr lvl="2"/>
            <a:r>
              <a:rPr lang="en-GB" dirty="0"/>
              <a:t>Text Here</a:t>
            </a:r>
          </a:p>
          <a:p>
            <a:pPr lvl="3"/>
            <a:r>
              <a:rPr lang="en-GB" dirty="0"/>
              <a:t>Text Here</a:t>
            </a:r>
          </a:p>
        </p:txBody>
      </p:sp>
      <p:pic>
        <p:nvPicPr>
          <p:cNvPr id="11" name="Picture 10" descr="Climate_KIC_horizontal_logo_cmyk.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6254" y="5661248"/>
            <a:ext cx="2205290" cy="682670"/>
          </a:xfrm>
          <a:prstGeom prst="rect">
            <a:avLst/>
          </a:prstGeom>
        </p:spPr>
      </p:pic>
    </p:spTree>
    <p:extLst>
      <p:ext uri="{BB962C8B-B14F-4D97-AF65-F5344CB8AC3E}">
        <p14:creationId xmlns:p14="http://schemas.microsoft.com/office/powerpoint/2010/main" val="203972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1F15D-7744-9C4B-A748-61C44AA73444}" type="datetimeFigureOut">
              <a:rPr lang="en-US" smtClean="0"/>
              <a:t>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B1F15D-7744-9C4B-A748-61C44AA73444}" type="datetimeFigureOut">
              <a:rPr lang="en-US" smtClean="0"/>
              <a:t>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B1F15D-7744-9C4B-A748-61C44AA73444}" type="datetimeFigureOut">
              <a:rPr lang="en-US" smtClean="0"/>
              <a:t>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B1F15D-7744-9C4B-A748-61C44AA73444}" type="datetimeFigureOut">
              <a:rPr lang="en-US" smtClean="0"/>
              <a:t>2/13/19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B1F15D-7744-9C4B-A748-61C44AA73444}" type="datetimeFigureOut">
              <a:rPr lang="en-US" smtClean="0"/>
              <a:t>2/13/19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1F15D-7744-9C4B-A748-61C44AA73444}" type="datetimeFigureOut">
              <a:rPr lang="en-US" smtClean="0"/>
              <a:t>2/13/19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1F15D-7744-9C4B-A748-61C44AA73444}" type="datetimeFigureOut">
              <a:rPr lang="en-US" smtClean="0"/>
              <a:t>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1F15D-7744-9C4B-A748-61C44AA73444}" type="datetimeFigureOut">
              <a:rPr lang="en-US" smtClean="0"/>
              <a:t>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D5001-EE1B-3343-9657-4EFA5428505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1F15D-7744-9C4B-A748-61C44AA73444}" type="datetimeFigureOut">
              <a:rPr lang="en-US" smtClean="0"/>
              <a:t>2/13/19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D5001-EE1B-3343-9657-4EFA54285050}" type="slidenum">
              <a:rPr lang="en-US" smtClean="0"/>
              <a:t>‹#›</a:t>
            </a:fld>
            <a:endParaRPr lang="en-US"/>
          </a:p>
        </p:txBody>
      </p:sp>
    </p:spTree>
    <p:extLst>
      <p:ext uri="{BB962C8B-B14F-4D97-AF65-F5344CB8AC3E}">
        <p14:creationId xmlns:p14="http://schemas.microsoft.com/office/powerpoint/2010/main" val="1996390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8"/>
          </p:nvPr>
        </p:nvSpPr>
        <p:spPr>
          <a:xfrm>
            <a:off x="407586" y="663938"/>
            <a:ext cx="7632846" cy="149237"/>
          </a:xfrm>
        </p:spPr>
        <p:txBody>
          <a:bodyPr>
            <a:normAutofit fontScale="25000" lnSpcReduction="20000"/>
          </a:bodyPr>
          <a:lstStyle/>
          <a:p>
            <a:r>
              <a:rPr lang="en-GB" sz="14400" b="1" dirty="0" err="1" smtClean="0">
                <a:solidFill>
                  <a:srgbClr val="0070C0"/>
                </a:solidFill>
              </a:rPr>
              <a:t>PhenoPiCam</a:t>
            </a:r>
            <a:r>
              <a:rPr lang="en-GB" sz="14400" b="1" dirty="0" smtClean="0">
                <a:solidFill>
                  <a:srgbClr val="0070C0"/>
                </a:solidFill>
              </a:rPr>
              <a:t>: </a:t>
            </a:r>
            <a:r>
              <a:rPr lang="en-GB" sz="14400" dirty="0" err="1" smtClean="0">
                <a:solidFill>
                  <a:srgbClr val="0070C0"/>
                </a:solidFill>
              </a:rPr>
              <a:t>CSAb</a:t>
            </a:r>
            <a:r>
              <a:rPr lang="en-GB" sz="14400" dirty="0" smtClean="0">
                <a:solidFill>
                  <a:srgbClr val="0070C0"/>
                </a:solidFill>
              </a:rPr>
              <a:t> </a:t>
            </a:r>
            <a:r>
              <a:rPr lang="en-GB" sz="14400" dirty="0">
                <a:solidFill>
                  <a:srgbClr val="0070C0"/>
                </a:solidFill>
              </a:rPr>
              <a:t>(</a:t>
            </a:r>
            <a:r>
              <a:rPr lang="en-GB" sz="14400" dirty="0" smtClean="0">
                <a:solidFill>
                  <a:srgbClr val="0070C0"/>
                </a:solidFill>
              </a:rPr>
              <a:t>IG4)</a:t>
            </a:r>
            <a:endParaRPr lang="en-GB" sz="14400" b="1" dirty="0">
              <a:solidFill>
                <a:srgbClr val="0070C0"/>
              </a:solidFill>
            </a:endParaRPr>
          </a:p>
          <a:p>
            <a:endParaRPr lang="en-GB" dirty="0">
              <a:solidFill>
                <a:srgbClr val="0070C0"/>
              </a:solidFill>
            </a:endParaRPr>
          </a:p>
        </p:txBody>
      </p:sp>
      <p:sp>
        <p:nvSpPr>
          <p:cNvPr id="6" name="Text Placeholder 4"/>
          <p:cNvSpPr>
            <a:spLocks noGrp="1"/>
          </p:cNvSpPr>
          <p:nvPr>
            <p:ph type="body" sz="quarter" idx="19"/>
          </p:nvPr>
        </p:nvSpPr>
        <p:spPr>
          <a:xfrm>
            <a:off x="467546" y="1272046"/>
            <a:ext cx="5768362" cy="4154393"/>
          </a:xfrm>
        </p:spPr>
        <p:txBody>
          <a:bodyPr anchor="t">
            <a:noAutofit/>
          </a:bodyPr>
          <a:lstStyle/>
          <a:p>
            <a:pPr indent="0">
              <a:buNone/>
            </a:pPr>
            <a:r>
              <a:rPr lang="en-GB" sz="1400" dirty="0" err="1" smtClean="0"/>
              <a:t>PhenoPiCAm</a:t>
            </a:r>
            <a:r>
              <a:rPr lang="en-GB" sz="1400" dirty="0" smtClean="0"/>
              <a:t> is </a:t>
            </a:r>
            <a:r>
              <a:rPr lang="en-US" sz="1400" dirty="0" smtClean="0"/>
              <a:t>an autonomous, </a:t>
            </a:r>
            <a:r>
              <a:rPr lang="en-US" sz="1400" dirty="0"/>
              <a:t>low </a:t>
            </a:r>
            <a:r>
              <a:rPr lang="en-US" sz="1400" dirty="0" smtClean="0"/>
              <a:t>cost, solar-powered agricultural monitoring tool. </a:t>
            </a:r>
            <a:r>
              <a:rPr lang="en-US" sz="1400" dirty="0"/>
              <a:t>The </a:t>
            </a:r>
            <a:r>
              <a:rPr lang="en-US" sz="1400" dirty="0" err="1" smtClean="0"/>
              <a:t>IoT</a:t>
            </a:r>
            <a:r>
              <a:rPr lang="en-US" sz="1400" dirty="0" smtClean="0"/>
              <a:t> </a:t>
            </a:r>
            <a:r>
              <a:rPr lang="en-US" sz="1400" dirty="0"/>
              <a:t>system </a:t>
            </a:r>
            <a:r>
              <a:rPr lang="en-US" sz="1400" dirty="0" smtClean="0"/>
              <a:t>is based </a:t>
            </a:r>
            <a:r>
              <a:rPr lang="en-US" sz="1400" dirty="0"/>
              <a:t>on the </a:t>
            </a:r>
            <a:r>
              <a:rPr lang="en-US" sz="1400" dirty="0" err="1"/>
              <a:t>Rapsberry</a:t>
            </a:r>
            <a:r>
              <a:rPr lang="en-US" sz="1400" dirty="0"/>
              <a:t> Pi computer board and incorporates a digital camera, meteorological sensors and data-logger to record plant development and record meteorological data to feed decision support </a:t>
            </a:r>
            <a:r>
              <a:rPr lang="en-US" sz="1400" dirty="0" smtClean="0"/>
              <a:t>models.</a:t>
            </a:r>
            <a:r>
              <a:rPr lang="en-US" sz="1400" dirty="0"/>
              <a:t> </a:t>
            </a:r>
            <a:r>
              <a:rPr lang="en-US" sz="1400" dirty="0" smtClean="0"/>
              <a:t> </a:t>
            </a:r>
            <a:r>
              <a:rPr lang="en-GB" sz="1400" dirty="0" smtClean="0"/>
              <a:t>It has </a:t>
            </a:r>
            <a:r>
              <a:rPr lang="en-GB" sz="1400" dirty="0"/>
              <a:t>clear economic and environmental benefits for growers in remote </a:t>
            </a:r>
            <a:r>
              <a:rPr lang="en-GB" sz="1400" dirty="0" smtClean="0"/>
              <a:t>regions, helping them assess </a:t>
            </a:r>
            <a:r>
              <a:rPr lang="en-GB" sz="1400" dirty="0"/>
              <a:t>crop health </a:t>
            </a:r>
            <a:r>
              <a:rPr lang="en-GB" sz="1400" dirty="0" smtClean="0"/>
              <a:t>remotely, optimise </a:t>
            </a:r>
            <a:r>
              <a:rPr lang="en-GB" sz="1400" dirty="0"/>
              <a:t>crop management applications </a:t>
            </a:r>
            <a:r>
              <a:rPr lang="en-GB" sz="1400" dirty="0" smtClean="0"/>
              <a:t>and identify harvest time</a:t>
            </a:r>
            <a:r>
              <a:rPr lang="en-US" sz="1400" dirty="0" smtClean="0"/>
              <a:t>.</a:t>
            </a:r>
            <a:endParaRPr lang="en-US" sz="1400" dirty="0"/>
          </a:p>
          <a:p>
            <a:pPr marL="285750" indent="-285750"/>
            <a:r>
              <a:rPr lang="en-GB" sz="1400" b="1" dirty="0" smtClean="0"/>
              <a:t>ROLE: </a:t>
            </a:r>
            <a:r>
              <a:rPr lang="en-US" sz="1400" b="1" dirty="0">
                <a:solidFill>
                  <a:schemeClr val="accent6"/>
                </a:solidFill>
              </a:rPr>
              <a:t>EIT Climate-KIC </a:t>
            </a:r>
            <a:r>
              <a:rPr lang="en-US" sz="1400" dirty="0"/>
              <a:t>co-funds </a:t>
            </a:r>
            <a:r>
              <a:rPr lang="en-US" sz="1400" dirty="0" smtClean="0"/>
              <a:t>and advises the </a:t>
            </a:r>
            <a:r>
              <a:rPr lang="en-US" sz="1400" dirty="0" err="1" smtClean="0"/>
              <a:t>PhenoPiCam</a:t>
            </a:r>
            <a:r>
              <a:rPr lang="en-US" sz="1400" dirty="0" smtClean="0"/>
              <a:t> via its Italian CSA hub</a:t>
            </a:r>
            <a:endParaRPr lang="en-GB" sz="1400" b="1" dirty="0"/>
          </a:p>
          <a:p>
            <a:pPr marL="285750" indent="-285750"/>
            <a:r>
              <a:rPr lang="en-GB" sz="1400" b="1" dirty="0" smtClean="0"/>
              <a:t>IMPACT</a:t>
            </a:r>
            <a:r>
              <a:rPr lang="en-GB" sz="1400" dirty="0"/>
              <a:t>: </a:t>
            </a:r>
            <a:r>
              <a:rPr lang="en-GB" sz="1400" dirty="0" smtClean="0"/>
              <a:t>boosting </a:t>
            </a:r>
            <a:r>
              <a:rPr lang="en-GB" sz="1400" b="1" dirty="0" smtClean="0">
                <a:solidFill>
                  <a:schemeClr val="accent6"/>
                </a:solidFill>
              </a:rPr>
              <a:t>resource </a:t>
            </a:r>
            <a:r>
              <a:rPr lang="en-GB" sz="1400" b="1" dirty="0" smtClean="0">
                <a:solidFill>
                  <a:schemeClr val="accent6"/>
                </a:solidFill>
              </a:rPr>
              <a:t>efficiency, GHG emissions reductions &amp; </a:t>
            </a:r>
            <a:r>
              <a:rPr lang="en-GB" sz="1400" b="1" dirty="0" smtClean="0">
                <a:solidFill>
                  <a:schemeClr val="accent6"/>
                </a:solidFill>
              </a:rPr>
              <a:t>productivity in Italian wine production</a:t>
            </a:r>
            <a:endParaRPr lang="en-GB" sz="1400" dirty="0" smtClean="0"/>
          </a:p>
          <a:p>
            <a:pPr marL="285750" indent="-285750"/>
            <a:r>
              <a:rPr lang="en-GB" sz="1400" b="1" dirty="0" smtClean="0"/>
              <a:t>STAGE</a:t>
            </a:r>
            <a:r>
              <a:rPr lang="en-GB" sz="1400" dirty="0" smtClean="0"/>
              <a:t>:</a:t>
            </a:r>
            <a:r>
              <a:rPr lang="en-US" sz="1400" dirty="0"/>
              <a:t> </a:t>
            </a:r>
            <a:r>
              <a:rPr lang="en-US" sz="1400" dirty="0" smtClean="0"/>
              <a:t>The </a:t>
            </a:r>
            <a:r>
              <a:rPr lang="en-US" sz="1400" dirty="0"/>
              <a:t>current </a:t>
            </a:r>
            <a:r>
              <a:rPr lang="en-US" sz="1400" dirty="0" smtClean="0"/>
              <a:t>project </a:t>
            </a:r>
            <a:r>
              <a:rPr lang="en-US" sz="1400" dirty="0"/>
              <a:t>will allow a real-world test of the </a:t>
            </a:r>
            <a:r>
              <a:rPr lang="en-US" sz="1400" dirty="0" err="1" smtClean="0"/>
              <a:t>PenoPiCam</a:t>
            </a:r>
            <a:r>
              <a:rPr lang="en-US" sz="1400" dirty="0" smtClean="0"/>
              <a:t> </a:t>
            </a:r>
            <a:r>
              <a:rPr lang="en-US" sz="1400" dirty="0" smtClean="0"/>
              <a:t>innovation developed by </a:t>
            </a:r>
            <a:r>
              <a:rPr lang="en-US" sz="1400" dirty="0" smtClean="0"/>
              <a:t>CNR-IBIMET and Edmund Mach Foundation.</a:t>
            </a:r>
            <a:endParaRPr lang="en-US" sz="1400" dirty="0"/>
          </a:p>
          <a:p>
            <a:pPr marL="285750" indent="-285750"/>
            <a:r>
              <a:rPr lang="en-GB" sz="1400" b="1" dirty="0" smtClean="0"/>
              <a:t>SCALE</a:t>
            </a:r>
            <a:r>
              <a:rPr lang="en-GB" sz="1400" dirty="0" smtClean="0"/>
              <a:t>:</a:t>
            </a:r>
            <a:r>
              <a:rPr lang="en-US" sz="1400" dirty="0"/>
              <a:t> </a:t>
            </a:r>
            <a:r>
              <a:rPr lang="en-US" sz="1400" dirty="0" smtClean="0"/>
              <a:t>This </a:t>
            </a:r>
            <a:r>
              <a:rPr lang="en-US" sz="1400" dirty="0"/>
              <a:t>project will enable the consortium to better understand the </a:t>
            </a:r>
            <a:r>
              <a:rPr lang="en-US" sz="1400" dirty="0" smtClean="0"/>
              <a:t>needs for remote wine growers in Trento and other EU countries.</a:t>
            </a:r>
            <a:endParaRPr lang="en-GB" sz="1400" dirty="0"/>
          </a:p>
        </p:txBody>
      </p:sp>
      <p:pic>
        <p:nvPicPr>
          <p:cNvPr id="5" name="Picture Placeholder 4"/>
          <p:cNvPicPr>
            <a:picLocks noGrp="1" noChangeAspect="1"/>
          </p:cNvPicPr>
          <p:nvPr>
            <p:ph type="pic" sz="quarter" idx="17"/>
          </p:nvPr>
        </p:nvPicPr>
        <p:blipFill>
          <a:blip r:embed="rId3">
            <a:extLst>
              <a:ext uri="{28A0092B-C50C-407E-A947-70E740481C1C}">
                <a14:useLocalDpi xmlns:a14="http://schemas.microsoft.com/office/drawing/2010/main" val="0"/>
              </a:ext>
            </a:extLst>
          </a:blip>
          <a:srcRect l="7330" r="7330"/>
          <a:stretch>
            <a:fillRect/>
          </a:stretch>
        </p:blipFill>
        <p:spPr>
          <a:xfrm>
            <a:off x="6338888" y="2371725"/>
            <a:ext cx="2519362" cy="4176713"/>
          </a:xfr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44234" y="1188670"/>
            <a:ext cx="2308669" cy="807559"/>
          </a:xfrm>
          <a:prstGeom prst="rect">
            <a:avLst/>
          </a:prstGeom>
        </p:spPr>
      </p:pic>
    </p:spTree>
    <p:extLst>
      <p:ext uri="{BB962C8B-B14F-4D97-AF65-F5344CB8AC3E}">
        <p14:creationId xmlns:p14="http://schemas.microsoft.com/office/powerpoint/2010/main" val="1343541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7805</TotalTime>
  <Words>244</Words>
  <Application>Microsoft Macintosh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Howard-Vyse</dc:creator>
  <cp:lastModifiedBy>Tom Howard-Vyse</cp:lastModifiedBy>
  <cp:revision>12</cp:revision>
  <dcterms:created xsi:type="dcterms:W3CDTF">2018-10-19T08:54:27Z</dcterms:created>
  <dcterms:modified xsi:type="dcterms:W3CDTF">2019-02-13T10:30:34Z</dcterms:modified>
</cp:coreProperties>
</file>