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5"/>
  </p:normalViewPr>
  <p:slideViewPr>
    <p:cSldViewPr snapToGrid="0" snapToObjects="1">
      <p:cViewPr varScale="1">
        <p:scale>
          <a:sx n="86" d="100"/>
          <a:sy n="86" d="100"/>
        </p:scale>
        <p:origin x="15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CEF07-2184-9D45-9E3A-C67EA1BBC6FC}" type="datetimeFigureOut">
              <a:rPr lang="en-US" smtClean="0"/>
              <a:t>6/23/17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D730E-78CE-C64D-9CA4-30B9282A0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18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Demand for wood fuel in East Africa is a major driver of deforestation, contributing to climate change, and weakening adaptation capabilities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These issues are driving interest in energy alternatives such as biogas production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By producing biogas from their livestock manure, smallholders can power their houses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fertilise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their soil plots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SimGas’s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central aim is to accelerate the adoption of biogas systems by focusing on the 10 million-strong smallholding market in rural East Africa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The company now has 1,500 domestic customers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Products are manufactured locally and the company employs a Kenyan and Tanzanian team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The company is expanding with new products including biogas powered rice cookers and milk chillers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New areas of development include remote sensing to support monitoring of the biogas systems, expanding the system to integrate with human sanitation and offering customers credit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4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7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35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4463819" y="1196753"/>
            <a:ext cx="3360373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8208236" y="1196753"/>
            <a:ext cx="3360373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5" y="541719"/>
            <a:ext cx="345638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395" y="1196977"/>
            <a:ext cx="3456383" cy="4176713"/>
          </a:xfrm>
          <a:prstGeom prst="rect">
            <a:avLst/>
          </a:prstGeom>
        </p:spPr>
        <p:txBody>
          <a:bodyPr/>
          <a:lstStyle>
            <a:lvl1pPr marL="0" indent="-239994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667">
                <a:solidFill>
                  <a:schemeClr val="tx1"/>
                </a:solidFill>
              </a:defRPr>
            </a:lvl1pPr>
            <a:lvl2pPr marL="863978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2pPr>
            <a:lvl3pPr marL="1523962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3pPr>
            <a:lvl4pPr marL="2133547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 baseline="0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</p:txBody>
      </p:sp>
      <p:pic>
        <p:nvPicPr>
          <p:cNvPr id="1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3474" r="-26313"/>
          <a:stretch/>
        </p:blipFill>
        <p:spPr bwMode="auto">
          <a:xfrm>
            <a:off x="8782128" y="1"/>
            <a:ext cx="3554565" cy="102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6" y="5604318"/>
            <a:ext cx="2736601" cy="8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4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5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9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2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3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8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1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1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1105A-8529-A440-B8ED-2C63C4A6FD0D}" type="datetimeFigureOut">
              <a:rPr lang="en-US" smtClean="0"/>
              <a:t>6/23/17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47FAA-052F-8A48-87B8-62C3EB35E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23395" y="541719"/>
            <a:ext cx="10177128" cy="198983"/>
          </a:xfrm>
        </p:spPr>
        <p:txBody>
          <a:bodyPr>
            <a:noAutofit/>
          </a:bodyPr>
          <a:lstStyle/>
          <a:p>
            <a:r>
              <a:rPr lang="en-GB" sz="3200" dirty="0" err="1"/>
              <a:t>SimGas</a:t>
            </a:r>
            <a:r>
              <a:rPr lang="en-GB" sz="3200" dirty="0"/>
              <a:t> (SLU)</a:t>
            </a:r>
          </a:p>
          <a:p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23395" y="1196977"/>
            <a:ext cx="7546829" cy="4176713"/>
          </a:xfrm>
        </p:spPr>
        <p:txBody>
          <a:bodyPr anchor="t">
            <a:normAutofit fontScale="92500" lnSpcReduction="10000"/>
          </a:bodyPr>
          <a:lstStyle/>
          <a:p>
            <a:pPr indent="0">
              <a:buNone/>
            </a:pPr>
            <a:r>
              <a:rPr lang="en-GB" sz="2133" dirty="0" err="1"/>
              <a:t>SimGas</a:t>
            </a:r>
            <a:r>
              <a:rPr lang="en-GB" sz="2133" dirty="0"/>
              <a:t> produces and installs highly </a:t>
            </a:r>
            <a:r>
              <a:rPr lang="en-GB" sz="2133" dirty="0" err="1"/>
              <a:t>scaleable</a:t>
            </a:r>
            <a:r>
              <a:rPr lang="en-GB" sz="2133" dirty="0"/>
              <a:t> domestic </a:t>
            </a:r>
            <a:r>
              <a:rPr lang="en-GB" sz="2133" dirty="0">
                <a:solidFill>
                  <a:schemeClr val="accent6"/>
                </a:solidFill>
              </a:rPr>
              <a:t>biogas</a:t>
            </a:r>
            <a:r>
              <a:rPr lang="en-GB" sz="2133" dirty="0"/>
              <a:t> systems for small-holders in developing countries which convert livestock manure into smokeless energy and crop fertilizer for millions of rural households.</a:t>
            </a:r>
            <a:r>
              <a:rPr lang="en-US" sz="2133" dirty="0"/>
              <a:t> </a:t>
            </a:r>
          </a:p>
          <a:p>
            <a:r>
              <a:rPr lang="en-GB" sz="2000" dirty="0"/>
              <a:t>IMPACT: </a:t>
            </a:r>
            <a:r>
              <a:rPr lang="en-GB" sz="2133" dirty="0"/>
              <a:t>Replacing wood fuel, charcoal and kerosene with biogas improves health from indoor air pollution &amp; avoids </a:t>
            </a:r>
            <a:r>
              <a:rPr lang="en-GB" sz="2133" dirty="0">
                <a:solidFill>
                  <a:schemeClr val="accent6"/>
                </a:solidFill>
              </a:rPr>
              <a:t>deforestation</a:t>
            </a:r>
            <a:r>
              <a:rPr lang="en-GB" sz="2133" dirty="0"/>
              <a:t>. It saves farmers both time (2-4 hrs/day) &amp; money.</a:t>
            </a:r>
          </a:p>
          <a:p>
            <a:r>
              <a:rPr lang="en-GB" sz="2133" dirty="0"/>
              <a:t>STAGE: Start-up founded in 2009, </a:t>
            </a:r>
            <a:r>
              <a:rPr lang="en-GB" sz="2133" dirty="0" err="1"/>
              <a:t>SimGas</a:t>
            </a:r>
            <a:r>
              <a:rPr lang="en-GB" sz="2133" dirty="0"/>
              <a:t> now has 1,500 customers with operations in Kenya, Tanzania and Rwanda</a:t>
            </a:r>
          </a:p>
          <a:p>
            <a:r>
              <a:rPr lang="en-GB" sz="2133" dirty="0"/>
              <a:t>SCALE: developing biogas-powered stoves, milk chillers &amp; new financing models to scale biogas across African and Asian markets. 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0868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Macintosh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Howard-Vyse</dc:creator>
  <cp:lastModifiedBy>Tom Howard-Vyse</cp:lastModifiedBy>
  <cp:revision>3</cp:revision>
  <dcterms:created xsi:type="dcterms:W3CDTF">2017-06-23T13:23:14Z</dcterms:created>
  <dcterms:modified xsi:type="dcterms:W3CDTF">2017-06-23T13:34:31Z</dcterms:modified>
</cp:coreProperties>
</file>