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5"/>
  </p:normalViewPr>
  <p:slideViewPr>
    <p:cSldViewPr snapToGrid="0" snapToObjects="1">
      <p:cViewPr varScale="1">
        <p:scale>
          <a:sx n="86" d="100"/>
          <a:sy n="86" d="100"/>
        </p:scale>
        <p:origin x="15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01AE1-8C65-6B49-AEF5-84828A445262}" type="datetimeFigureOut">
              <a:rPr lang="en-US" smtClean="0"/>
              <a:t>7/8/17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281F9-4D28-D948-A255-E11C7A2A7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4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Dairy production is responsible for four percent of global manmade greenhouse gas emissions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A team led by South Pole Group, funded by Climate-KIC’s CSA Booster Flagship Project, is exploring ways to reduce emissions in the dairy supply chain of a major cocoa producer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Using the CSA Booster’s experience and network of experts, the project will identify and pilot technologies and practices in a handful of markets around the world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Once these approaches are tested and fine-tuned, the company will be able to scale up its investment in emission reduction along its extensive dairy supply chain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9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2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0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19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4463819" y="1196753"/>
            <a:ext cx="3360373" cy="417646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8208236" y="1196753"/>
            <a:ext cx="3360373" cy="4176465"/>
          </a:xfrm>
          <a:prstGeom prst="round2DiagRect">
            <a:avLst>
              <a:gd name="adj1" fmla="val 0"/>
              <a:gd name="adj2" fmla="val 18487"/>
            </a:avLst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23395" y="541719"/>
            <a:ext cx="345638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23395" y="1196977"/>
            <a:ext cx="3456383" cy="4176713"/>
          </a:xfrm>
          <a:prstGeom prst="rect">
            <a:avLst/>
          </a:prstGeom>
        </p:spPr>
        <p:txBody>
          <a:bodyPr/>
          <a:lstStyle>
            <a:lvl1pPr marL="0" indent="-239994">
              <a:lnSpc>
                <a:spcPct val="114000"/>
              </a:lnSpc>
              <a:buClr>
                <a:schemeClr val="tx2"/>
              </a:buClr>
              <a:buFont typeface="Arial" pitchFamily="34" charset="0"/>
              <a:buChar char="•"/>
              <a:defRPr sz="2667">
                <a:solidFill>
                  <a:schemeClr val="tx1"/>
                </a:solidFill>
              </a:defRPr>
            </a:lvl1pPr>
            <a:lvl2pPr marL="863978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2pPr>
            <a:lvl3pPr marL="1523962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3pPr>
            <a:lvl4pPr marL="2133547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 baseline="0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</p:txBody>
      </p:sp>
      <p:pic>
        <p:nvPicPr>
          <p:cNvPr id="12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3474" r="-26313"/>
          <a:stretch/>
        </p:blipFill>
        <p:spPr bwMode="auto">
          <a:xfrm>
            <a:off x="8782128" y="1"/>
            <a:ext cx="3554565" cy="102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26" y="5604318"/>
            <a:ext cx="2736601" cy="84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23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1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3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78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9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0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3A233-72CE-7547-B504-5B7BA727B6A8}" type="datetimeFigureOut">
              <a:rPr lang="en-US" smtClean="0"/>
              <a:t>7/8/17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623395" y="541719"/>
            <a:ext cx="10177128" cy="198983"/>
          </a:xfrm>
        </p:spPr>
        <p:txBody>
          <a:bodyPr>
            <a:noAutofit/>
          </a:bodyPr>
          <a:lstStyle/>
          <a:p>
            <a:r>
              <a:rPr lang="en-GB" sz="3200" dirty="0"/>
              <a:t>Cutting Emissions in </a:t>
            </a:r>
            <a:r>
              <a:rPr lang="en-GB" sz="3200" dirty="0" smtClean="0"/>
              <a:t>Turkish Dairies (</a:t>
            </a:r>
            <a:r>
              <a:rPr lang="en-GB" sz="3200" dirty="0" err="1" smtClean="0"/>
              <a:t>CSAb</a:t>
            </a:r>
            <a:r>
              <a:rPr lang="en-GB" sz="3200" dirty="0" smtClean="0"/>
              <a:t>)</a:t>
            </a:r>
            <a:endParaRPr lang="en-GB" sz="3200" dirty="0"/>
          </a:p>
          <a:p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23394" y="1196977"/>
            <a:ext cx="7550449" cy="4176713"/>
          </a:xfrm>
        </p:spPr>
        <p:txBody>
          <a:bodyPr anchor="t">
            <a:normAutofit fontScale="92500" lnSpcReduction="10000"/>
          </a:bodyPr>
          <a:lstStyle/>
          <a:p>
            <a:pPr indent="0">
              <a:buNone/>
            </a:pPr>
            <a:r>
              <a:rPr lang="en-GB" sz="2000" dirty="0"/>
              <a:t>Dairy production accounts for 4 per cent of </a:t>
            </a:r>
            <a:r>
              <a:rPr lang="en-GB" sz="2000" dirty="0" smtClean="0"/>
              <a:t>Turkey’s GHG </a:t>
            </a:r>
            <a:r>
              <a:rPr lang="en-GB" sz="2000" dirty="0"/>
              <a:t>emissions. South Pole Group is exploring innovative new technologies and interventions to cut emissions within </a:t>
            </a:r>
            <a:r>
              <a:rPr lang="en-GB" sz="2000" dirty="0" smtClean="0"/>
              <a:t>Turkey’s dairy </a:t>
            </a:r>
            <a:r>
              <a:rPr lang="en-GB" sz="2000" dirty="0"/>
              <a:t>supply </a:t>
            </a:r>
            <a:r>
              <a:rPr lang="en-GB" sz="2000" dirty="0" smtClean="0"/>
              <a:t>chain as part of a global study, funded by Unilever. Pilot solutions </a:t>
            </a:r>
            <a:r>
              <a:rPr lang="en-GB" sz="2000" dirty="0"/>
              <a:t>span dietary supplements and breeding techniques, to </a:t>
            </a:r>
            <a:r>
              <a:rPr lang="en-GB" sz="2000" dirty="0" smtClean="0"/>
              <a:t>manure management, the integration </a:t>
            </a:r>
            <a:r>
              <a:rPr lang="en-GB" sz="2000" dirty="0"/>
              <a:t>of more renewable energy and efficient machinery.</a:t>
            </a:r>
          </a:p>
          <a:p>
            <a:r>
              <a:rPr lang="en-GB" sz="2000" b="1" dirty="0"/>
              <a:t>IMPACT</a:t>
            </a:r>
            <a:r>
              <a:rPr lang="en-GB" sz="2000" dirty="0"/>
              <a:t>: GHG mitigation, sustainable food production, </a:t>
            </a:r>
            <a:r>
              <a:rPr lang="en-GB" sz="2000" dirty="0" smtClean="0"/>
              <a:t>climate impact</a:t>
            </a:r>
            <a:endParaRPr lang="en-GB" sz="2000" dirty="0"/>
          </a:p>
          <a:p>
            <a:r>
              <a:rPr lang="en-GB" sz="2000" b="1" dirty="0"/>
              <a:t>STAGE</a:t>
            </a:r>
            <a:r>
              <a:rPr lang="en-GB" sz="2000" dirty="0"/>
              <a:t>: working with Climate-KIC flagship </a:t>
            </a:r>
            <a:r>
              <a:rPr lang="en-GB" sz="2000" dirty="0">
                <a:solidFill>
                  <a:schemeClr val="accent6"/>
                </a:solidFill>
              </a:rPr>
              <a:t>Climate Smart Agriculture Booster </a:t>
            </a:r>
            <a:r>
              <a:rPr lang="en-GB" sz="2000" dirty="0"/>
              <a:t>since </a:t>
            </a:r>
            <a:r>
              <a:rPr lang="en-GB" sz="2000" dirty="0" smtClean="0"/>
              <a:t>2016 to establish and </a:t>
            </a:r>
            <a:r>
              <a:rPr lang="en-GB" sz="2000" smtClean="0"/>
              <a:t>run a </a:t>
            </a:r>
            <a:r>
              <a:rPr lang="en-GB" sz="2000" dirty="0" smtClean="0"/>
              <a:t>pilot in Konya in 2017.</a:t>
            </a:r>
            <a:endParaRPr lang="en-GB" sz="2000" dirty="0"/>
          </a:p>
          <a:p>
            <a:r>
              <a:rPr lang="en-GB" sz="2000" b="1" dirty="0"/>
              <a:t>SCALE</a:t>
            </a:r>
            <a:r>
              <a:rPr lang="en-GB" sz="2000" dirty="0"/>
              <a:t>: </a:t>
            </a:r>
            <a:r>
              <a:rPr lang="en-GB" sz="2000" dirty="0" smtClean="0"/>
              <a:t>evaluation will suggest </a:t>
            </a:r>
            <a:r>
              <a:rPr lang="en-GB" sz="2000" dirty="0" err="1" smtClean="0"/>
              <a:t>scaleable</a:t>
            </a:r>
            <a:r>
              <a:rPr lang="en-GB" sz="2000" dirty="0" smtClean="0"/>
              <a:t> solutions, identify CSA technologies best suited to Turkey and contribute to global knowledge-sharing </a:t>
            </a:r>
            <a:r>
              <a:rPr lang="en-GB" sz="2000" dirty="0"/>
              <a:t>of findings </a:t>
            </a:r>
            <a:r>
              <a:rPr lang="en-GB" sz="2000" dirty="0" smtClean="0"/>
              <a:t>within the global </a:t>
            </a:r>
            <a:r>
              <a:rPr lang="en-GB" sz="2000" dirty="0"/>
              <a:t>dairy sector to tackle climate change</a:t>
            </a:r>
          </a:p>
          <a:p>
            <a:endParaRPr lang="en-GB" sz="2133" dirty="0"/>
          </a:p>
          <a:p>
            <a:pPr indent="0"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4484" y="1808762"/>
            <a:ext cx="3130923" cy="709764"/>
          </a:xfrm>
          <a:prstGeom prst="rect">
            <a:avLst/>
          </a:prstGeom>
        </p:spPr>
      </p:pic>
      <p:pic>
        <p:nvPicPr>
          <p:cNvPr id="5" name="Picture Placeholder 4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" r="2247"/>
          <a:stretch>
            <a:fillRect/>
          </a:stretch>
        </p:blipFill>
        <p:spPr>
          <a:xfrm>
            <a:off x="8616010" y="2714820"/>
            <a:ext cx="3019397" cy="3752680"/>
          </a:xfrm>
        </p:spPr>
      </p:pic>
    </p:spTree>
    <p:extLst>
      <p:ext uri="{BB962C8B-B14F-4D97-AF65-F5344CB8AC3E}">
        <p14:creationId xmlns:p14="http://schemas.microsoft.com/office/powerpoint/2010/main" val="1190194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152</Words>
  <Application>Microsoft Macintosh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Howard-Vyse</dc:creator>
  <cp:lastModifiedBy>Tom Howard-Vyse</cp:lastModifiedBy>
  <cp:revision>5</cp:revision>
  <dcterms:created xsi:type="dcterms:W3CDTF">2017-06-23T13:22:12Z</dcterms:created>
  <dcterms:modified xsi:type="dcterms:W3CDTF">2017-07-08T06:47:41Z</dcterms:modified>
</cp:coreProperties>
</file>