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2604"/>
  </p:normalViewPr>
  <p:slideViewPr>
    <p:cSldViewPr snapToGrid="0" snapToObjects="1">
      <p:cViewPr varScale="1">
        <p:scale>
          <a:sx n="79" d="100"/>
          <a:sy n="79" d="100"/>
        </p:scale>
        <p:origin x="18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01AE1-8C65-6B49-AEF5-84828A44526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281F9-4D28-D948-A255-E11C7A2A7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46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Dairy production is responsible for four percent of global manmade greenhouse gas emissions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A team led by South Pole Group, funded by Climate-KIC’s CSA Booster Flagship Project, is exploring ways to reduce emissions in the dairy supply chain of a major cocoa producer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Using the CSA Booster’s experience and network of experts, the project will identify and pilot technologies and practices in a handful of markets around the world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Once these approaches are tested and fine-tuned, the company will be able to scale up its investment in emission reduction along its extensive dairy supply chain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92C1D-2BFA-4AF9-ACBF-EB79A88E7C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99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2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10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19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4"/>
          <p:cNvSpPr>
            <a:spLocks noGrp="1"/>
          </p:cNvSpPr>
          <p:nvPr>
            <p:ph type="pic" sz="quarter" idx="16"/>
          </p:nvPr>
        </p:nvSpPr>
        <p:spPr>
          <a:xfrm>
            <a:off x="4463819" y="1196753"/>
            <a:ext cx="3360373" cy="4176465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2133"/>
            </a:lvl1pPr>
          </a:lstStyle>
          <a:p>
            <a:endParaRPr lang="en-GB"/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7"/>
          </p:nvPr>
        </p:nvSpPr>
        <p:spPr>
          <a:xfrm>
            <a:off x="8208236" y="1196753"/>
            <a:ext cx="3360373" cy="4176465"/>
          </a:xfrm>
          <a:prstGeom prst="round2DiagRect">
            <a:avLst>
              <a:gd name="adj1" fmla="val 0"/>
              <a:gd name="adj2" fmla="val 18487"/>
            </a:avLst>
          </a:prstGeom>
        </p:spPr>
        <p:txBody>
          <a:bodyPr/>
          <a:lstStyle>
            <a:lvl1pPr marL="0" indent="0">
              <a:buNone/>
              <a:defRPr sz="2133"/>
            </a:lvl1pPr>
          </a:lstStyle>
          <a:p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23395" y="541719"/>
            <a:ext cx="345638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23395" y="1196977"/>
            <a:ext cx="3456383" cy="4176713"/>
          </a:xfrm>
          <a:prstGeom prst="rect">
            <a:avLst/>
          </a:prstGeom>
        </p:spPr>
        <p:txBody>
          <a:bodyPr/>
          <a:lstStyle>
            <a:lvl1pPr marL="0" indent="-239994">
              <a:lnSpc>
                <a:spcPct val="114000"/>
              </a:lnSpc>
              <a:buClr>
                <a:schemeClr val="tx2"/>
              </a:buClr>
              <a:buFont typeface="Arial" pitchFamily="34" charset="0"/>
              <a:buChar char="•"/>
              <a:defRPr sz="2667">
                <a:solidFill>
                  <a:schemeClr val="tx1"/>
                </a:solidFill>
              </a:defRPr>
            </a:lvl1pPr>
            <a:lvl2pPr marL="863978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/>
            </a:lvl2pPr>
            <a:lvl3pPr marL="1523962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/>
            </a:lvl3pPr>
            <a:lvl4pPr marL="2133547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 baseline="0"/>
            </a:lvl4pPr>
          </a:lstStyle>
          <a:p>
            <a:pPr lvl="0"/>
            <a:r>
              <a:rPr lang="en-GB" sz="2667"/>
              <a:t>Text Here</a:t>
            </a:r>
          </a:p>
          <a:p>
            <a:pPr lvl="1"/>
            <a:r>
              <a:rPr lang="en-GB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</p:txBody>
      </p:sp>
      <p:pic>
        <p:nvPicPr>
          <p:cNvPr id="12" name="Picture 2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3474" r="-26313"/>
          <a:stretch/>
        </p:blipFill>
        <p:spPr bwMode="auto">
          <a:xfrm>
            <a:off x="8782128" y="1"/>
            <a:ext cx="3554565" cy="10278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limate_KIC_horizontal_logo_cmy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26" y="5604318"/>
            <a:ext cx="2736601" cy="84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239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18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35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78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9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04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3A233-72CE-7547-B504-5B7BA727B6A8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623395" y="541719"/>
            <a:ext cx="10177128" cy="198983"/>
          </a:xfrm>
        </p:spPr>
        <p:txBody>
          <a:bodyPr>
            <a:noAutofit/>
          </a:bodyPr>
          <a:lstStyle/>
          <a:p>
            <a:r>
              <a:rPr lang="en-GB" sz="3200" dirty="0" smtClean="0">
                <a:latin typeface="Titillium" charset="0"/>
                <a:ea typeface="Titillium" charset="0"/>
                <a:cs typeface="Titillium" charset="0"/>
              </a:rPr>
              <a:t>Cutting Emissions in Dairy Supply Chains - Linseed</a:t>
            </a:r>
            <a:endParaRPr lang="en-GB" sz="3200" dirty="0">
              <a:latin typeface="Titillium" charset="0"/>
              <a:ea typeface="Titillium" charset="0"/>
              <a:cs typeface="Titillium" charset="0"/>
            </a:endParaRPr>
          </a:p>
          <a:p>
            <a:endParaRPr lang="en-GB" dirty="0">
              <a:latin typeface="Titillium" charset="0"/>
              <a:ea typeface="Titillium" charset="0"/>
              <a:cs typeface="Titillium" charset="0"/>
            </a:endParaRP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23394" y="1196977"/>
            <a:ext cx="7550449" cy="4176713"/>
          </a:xfrm>
        </p:spPr>
        <p:txBody>
          <a:bodyPr anchor="t">
            <a:normAutofit fontScale="85000" lnSpcReduction="20000"/>
          </a:bodyPr>
          <a:lstStyle/>
          <a:p>
            <a:pPr indent="0">
              <a:buNone/>
            </a:pP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Dairy production accounts for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four 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per cent of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global GHG 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emissions. South Pole Group is exploring innovative new technologies and interventions to cut emissions within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EU dairy 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supply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chains as part of a global study, funded by Unilever. The </a:t>
            </a:r>
            <a:r>
              <a:rPr lang="en-GB" sz="2000" dirty="0" err="1" smtClean="0">
                <a:latin typeface="Titillium" charset="0"/>
                <a:ea typeface="Titillium" charset="0"/>
                <a:cs typeface="Titillium" charset="0"/>
              </a:rPr>
              <a:t>aaremilch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 AG project specifically studies the impact of linseed feedstock on milk production and in cutting the methane emissions from dairy cattle in Switzerland.</a:t>
            </a:r>
            <a:endParaRPr lang="en-GB" sz="2000" dirty="0">
              <a:latin typeface="Titillium" charset="0"/>
              <a:ea typeface="Titillium" charset="0"/>
              <a:cs typeface="Titillium" charset="0"/>
            </a:endParaRPr>
          </a:p>
          <a:p>
            <a:r>
              <a:rPr lang="en-GB" sz="2000" b="1" dirty="0">
                <a:latin typeface="Titillium" charset="0"/>
                <a:ea typeface="Titillium" charset="0"/>
                <a:cs typeface="Titillium" charset="0"/>
              </a:rPr>
              <a:t>IMPACT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: GHG mitigation, sustainable food production,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climate impact</a:t>
            </a:r>
            <a:endParaRPr lang="en-GB" sz="2000" dirty="0">
              <a:latin typeface="Titillium" charset="0"/>
              <a:ea typeface="Titillium" charset="0"/>
              <a:cs typeface="Titillium" charset="0"/>
            </a:endParaRPr>
          </a:p>
          <a:p>
            <a:r>
              <a:rPr lang="en-GB" sz="2000" b="1" dirty="0">
                <a:latin typeface="Titillium" charset="0"/>
                <a:ea typeface="Titillium" charset="0"/>
                <a:cs typeface="Titillium" charset="0"/>
              </a:rPr>
              <a:t>STAGE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: working with Climate-KIC flagship </a:t>
            </a:r>
            <a:r>
              <a:rPr lang="en-GB" sz="2000" dirty="0">
                <a:solidFill>
                  <a:schemeClr val="accent6"/>
                </a:solidFill>
                <a:latin typeface="Titillium" charset="0"/>
                <a:ea typeface="Titillium" charset="0"/>
                <a:cs typeface="Titillium" charset="0"/>
              </a:rPr>
              <a:t>Climate Smart Agriculture </a:t>
            </a:r>
            <a:r>
              <a:rPr lang="en-GB" sz="2000" dirty="0" smtClean="0">
                <a:solidFill>
                  <a:schemeClr val="accent6"/>
                </a:solidFill>
                <a:latin typeface="Titillium" charset="0"/>
                <a:ea typeface="Titillium" charset="0"/>
                <a:cs typeface="Titillium" charset="0"/>
              </a:rPr>
              <a:t>Booster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, the pilot looked at the cost benefits of linseed and reported in 2016 </a:t>
            </a:r>
          </a:p>
          <a:p>
            <a:r>
              <a:rPr lang="en-GB" sz="2000" b="1" dirty="0" smtClean="0">
                <a:latin typeface="Titillium" charset="0"/>
                <a:ea typeface="Titillium" charset="0"/>
                <a:cs typeface="Titillium" charset="0"/>
              </a:rPr>
              <a:t>SCALE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: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This pilot 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project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provides 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a basis for a potential roll out of linseed feeding across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1,000 </a:t>
            </a:r>
            <a:r>
              <a:rPr lang="en-GB" sz="2000" dirty="0" err="1" smtClean="0">
                <a:latin typeface="Titillium" charset="0"/>
                <a:ea typeface="Titillium" charset="0"/>
                <a:cs typeface="Titillium" charset="0"/>
              </a:rPr>
              <a:t>aaremilch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 AG 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farmers.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Based 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on an estimated 10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per cent 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methane reduction, this project could reduce about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5,000 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tCO2eq per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year and will contribute to global knowledge-sharing 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of findings </a:t>
            </a:r>
            <a:r>
              <a:rPr lang="en-GB" sz="2000" dirty="0" smtClean="0">
                <a:latin typeface="Titillium" charset="0"/>
                <a:ea typeface="Titillium" charset="0"/>
                <a:cs typeface="Titillium" charset="0"/>
              </a:rPr>
              <a:t>within the dairy </a:t>
            </a:r>
            <a:r>
              <a:rPr lang="en-GB" sz="2000" dirty="0">
                <a:latin typeface="Titillium" charset="0"/>
                <a:ea typeface="Titillium" charset="0"/>
                <a:cs typeface="Titillium" charset="0"/>
              </a:rPr>
              <a:t>sector to tackle climate change</a:t>
            </a:r>
          </a:p>
          <a:p>
            <a:endParaRPr lang="en-GB" sz="2133" dirty="0">
              <a:latin typeface="Titillium" charset="0"/>
              <a:ea typeface="Titillium" charset="0"/>
              <a:cs typeface="Titillium" charset="0"/>
            </a:endParaRPr>
          </a:p>
          <a:p>
            <a:pPr indent="0">
              <a:buNone/>
            </a:pPr>
            <a:endParaRPr lang="en-GB" dirty="0">
              <a:latin typeface="Titillium" charset="0"/>
              <a:ea typeface="Titillium" charset="0"/>
              <a:cs typeface="Titillium" charset="0"/>
            </a:endParaRP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/>
          <a:srcRect l="7451" r="38406"/>
          <a:stretch/>
        </p:blipFill>
        <p:spPr>
          <a:xfrm>
            <a:off x="8809863" y="2824301"/>
            <a:ext cx="2719528" cy="3380361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4484" y="1808762"/>
            <a:ext cx="3130923" cy="70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94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182</Words>
  <Application>Microsoft Macintosh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Titillium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Howard-Vyse</dc:creator>
  <cp:lastModifiedBy>Tom Howard-Vyse</cp:lastModifiedBy>
  <cp:revision>9</cp:revision>
  <dcterms:created xsi:type="dcterms:W3CDTF">2017-06-23T13:22:12Z</dcterms:created>
  <dcterms:modified xsi:type="dcterms:W3CDTF">2017-10-24T23:04:55Z</dcterms:modified>
</cp:coreProperties>
</file>